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8" r:id="rId1"/>
  </p:sldMasterIdLst>
  <p:notesMasterIdLst>
    <p:notesMasterId r:id="rId33"/>
  </p:notesMasterIdLst>
  <p:sldIdLst>
    <p:sldId id="256" r:id="rId2"/>
    <p:sldId id="266" r:id="rId3"/>
    <p:sldId id="309" r:id="rId4"/>
    <p:sldId id="333" r:id="rId5"/>
    <p:sldId id="262" r:id="rId6"/>
    <p:sldId id="327" r:id="rId7"/>
    <p:sldId id="292" r:id="rId8"/>
    <p:sldId id="264" r:id="rId9"/>
    <p:sldId id="312" r:id="rId10"/>
    <p:sldId id="293" r:id="rId11"/>
    <p:sldId id="271" r:id="rId12"/>
    <p:sldId id="330" r:id="rId13"/>
    <p:sldId id="331" r:id="rId14"/>
    <p:sldId id="342" r:id="rId15"/>
    <p:sldId id="334" r:id="rId16"/>
    <p:sldId id="299" r:id="rId17"/>
    <p:sldId id="336" r:id="rId18"/>
    <p:sldId id="341" r:id="rId19"/>
    <p:sldId id="338" r:id="rId20"/>
    <p:sldId id="339" r:id="rId21"/>
    <p:sldId id="340" r:id="rId22"/>
    <p:sldId id="343" r:id="rId23"/>
    <p:sldId id="344" r:id="rId24"/>
    <p:sldId id="303" r:id="rId25"/>
    <p:sldId id="346" r:id="rId26"/>
    <p:sldId id="304" r:id="rId27"/>
    <p:sldId id="268" r:id="rId28"/>
    <p:sldId id="348" r:id="rId29"/>
    <p:sldId id="349" r:id="rId30"/>
    <p:sldId id="347" r:id="rId31"/>
    <p:sldId id="30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4D8F4"/>
    <a:srgbClr val="E9BDEA"/>
    <a:srgbClr val="F8EEFA"/>
    <a:srgbClr val="F2D5F1"/>
    <a:srgbClr val="B865B9"/>
    <a:srgbClr val="7F467F"/>
    <a:srgbClr val="E5F3EF"/>
    <a:srgbClr val="E1E5F1"/>
    <a:srgbClr val="83D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/>
    <p:restoredTop sz="53443"/>
  </p:normalViewPr>
  <p:slideViewPr>
    <p:cSldViewPr snapToGrid="0">
      <p:cViewPr varScale="1">
        <p:scale>
          <a:sx n="57" d="100"/>
          <a:sy n="57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1DA-BB41-92EE-ABF33707FA3F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DA-BB41-92EE-ABF33707FA3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1DA-BB41-92EE-ABF33707FA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Own Smartphone</c:v>
                </c:pt>
                <c:pt idx="1">
                  <c:v>Do not own smartphone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0.87</c:v>
                </c:pt>
                <c:pt idx="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DA-BB41-92EE-ABF33707FA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B1B-2F4B-AC83-EA5A4D01FEBC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B1B-2F4B-AC83-EA5A4D01FEBC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1B-2F4B-AC83-EA5A4D01FE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Own Smartphone</c:v>
                </c:pt>
                <c:pt idx="1">
                  <c:v>Do not own smartphone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1B-2F4B-AC83-EA5A4D01FE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>
              <a:solidFill>
                <a:schemeClr val="tx1">
                  <a:lumMod val="20000"/>
                  <a:lumOff val="80000"/>
                </a:schemeClr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3810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35A-7C44-8A76-7FAF5853CEB2}"/>
              </c:ext>
            </c:extLst>
          </c:dPt>
          <c:dPt>
            <c:idx val="1"/>
            <c:bubble3D val="0"/>
            <c:spPr>
              <a:solidFill>
                <a:srgbClr val="EE5587"/>
              </a:solidFill>
              <a:ln w="3810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35A-7C44-8A76-7FAF5853CEB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none</c:v>
                </c:pt>
                <c:pt idx="1">
                  <c:v>any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25.4</c:v>
                </c:pt>
                <c:pt idx="1">
                  <c:v>74.599999999999994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5A-7C44-8A76-7FAF5853CE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31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>
              <a:solidFill>
                <a:schemeClr val="bg2"/>
              </a:solidFill>
            </a:ln>
          </c:spPr>
          <c:dPt>
            <c:idx val="0"/>
            <c:bubble3D val="0"/>
            <c:spPr>
              <a:solidFill>
                <a:schemeClr val="tx1"/>
              </a:solidFill>
              <a:ln w="3810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65-E343-812B-F8DCC34667EB}"/>
              </c:ext>
            </c:extLst>
          </c:dPt>
          <c:dPt>
            <c:idx val="1"/>
            <c:bubble3D val="0"/>
            <c:spPr>
              <a:solidFill>
                <a:srgbClr val="EE5587"/>
              </a:solidFill>
              <a:ln w="38100">
                <a:solidFill>
                  <a:schemeClr val="bg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65-E343-812B-F8DCC34667E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none</c:v>
                </c:pt>
                <c:pt idx="1">
                  <c:v>any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63.3</c:v>
                </c:pt>
                <c:pt idx="1">
                  <c:v>36.700000000000003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D65-E343-812B-F8DCC34667E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31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D9613-C1BA-433A-9BFB-BF0D7C81714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B10AF8-EC81-4474-8897-AD56BC378D1E}">
      <dgm:prSet custT="1"/>
      <dgm:spPr>
        <a:solidFill>
          <a:schemeClr val="accent1"/>
        </a:solidFill>
      </dgm:spPr>
      <dgm:t>
        <a:bodyPr/>
        <a:lstStyle/>
        <a:p>
          <a:r>
            <a:rPr lang="en-US" sz="2800" b="1" dirty="0">
              <a:solidFill>
                <a:schemeClr val="bg2"/>
              </a:solidFill>
            </a:rPr>
            <a:t>Growing the </a:t>
          </a:r>
          <a:br>
            <a:rPr lang="en-US" sz="2800" b="1" dirty="0">
              <a:solidFill>
                <a:schemeClr val="bg2"/>
              </a:solidFill>
            </a:rPr>
          </a:br>
          <a:r>
            <a:rPr lang="en-US" sz="2800" b="1" dirty="0">
              <a:solidFill>
                <a:schemeClr val="bg2"/>
              </a:solidFill>
            </a:rPr>
            <a:t>Digital World </a:t>
          </a:r>
        </a:p>
      </dgm:t>
    </dgm:pt>
    <dgm:pt modelId="{EE00EA1D-F091-4D5E-A064-CF144D8BDF28}" type="parTrans" cxnId="{CAAD3819-ACFD-45AC-8B55-8B69DAFFFDA4}">
      <dgm:prSet/>
      <dgm:spPr/>
      <dgm:t>
        <a:bodyPr/>
        <a:lstStyle/>
        <a:p>
          <a:endParaRPr lang="en-US"/>
        </a:p>
      </dgm:t>
    </dgm:pt>
    <dgm:pt modelId="{09621D7D-0D2E-41B6-A076-AF632BCD5B15}" type="sibTrans" cxnId="{CAAD3819-ACFD-45AC-8B55-8B69DAFFFDA4}">
      <dgm:prSet/>
      <dgm:spPr/>
      <dgm:t>
        <a:bodyPr/>
        <a:lstStyle/>
        <a:p>
          <a:endParaRPr lang="en-US"/>
        </a:p>
      </dgm:t>
    </dgm:pt>
    <dgm:pt modelId="{F9DBD6AC-99EC-419E-934B-A948D22F986D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How did we get here ?</a:t>
          </a:r>
          <a:br>
            <a:rPr lang="en-US" sz="2400" dirty="0">
              <a:solidFill>
                <a:srgbClr val="000000"/>
              </a:solidFill>
            </a:rPr>
          </a:br>
          <a:endParaRPr lang="en-US" sz="2400" dirty="0">
            <a:solidFill>
              <a:srgbClr val="000000"/>
            </a:solidFill>
          </a:endParaRPr>
        </a:p>
      </dgm:t>
    </dgm:pt>
    <dgm:pt modelId="{8003D9E2-78A8-4059-AD5B-002789E61185}" type="parTrans" cxnId="{6F5B7C35-3C38-44B8-812C-2A282F6CAB0C}">
      <dgm:prSet/>
      <dgm:spPr/>
      <dgm:t>
        <a:bodyPr/>
        <a:lstStyle/>
        <a:p>
          <a:endParaRPr lang="en-US"/>
        </a:p>
      </dgm:t>
    </dgm:pt>
    <dgm:pt modelId="{5C56EFD4-9E0D-4EAC-99E2-DDB4576DA4F7}" type="sibTrans" cxnId="{6F5B7C35-3C38-44B8-812C-2A282F6CAB0C}">
      <dgm:prSet/>
      <dgm:spPr/>
      <dgm:t>
        <a:bodyPr/>
        <a:lstStyle/>
        <a:p>
          <a:endParaRPr lang="en-US"/>
        </a:p>
      </dgm:t>
    </dgm:pt>
    <dgm:pt modelId="{84CBC875-30E6-408F-A0AD-0C842D164451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Screens today</a:t>
          </a:r>
        </a:p>
      </dgm:t>
    </dgm:pt>
    <dgm:pt modelId="{EE496983-4A65-4C81-B725-42DF0C5854CE}" type="parTrans" cxnId="{110FAA09-848A-4D8E-AA7D-F06058769644}">
      <dgm:prSet/>
      <dgm:spPr/>
      <dgm:t>
        <a:bodyPr/>
        <a:lstStyle/>
        <a:p>
          <a:endParaRPr lang="en-US"/>
        </a:p>
      </dgm:t>
    </dgm:pt>
    <dgm:pt modelId="{9EC4D69E-22BB-4821-9203-AD0DFEE048B4}" type="sibTrans" cxnId="{110FAA09-848A-4D8E-AA7D-F06058769644}">
      <dgm:prSet/>
      <dgm:spPr/>
      <dgm:t>
        <a:bodyPr/>
        <a:lstStyle/>
        <a:p>
          <a:endParaRPr lang="en-US"/>
        </a:p>
      </dgm:t>
    </dgm:pt>
    <dgm:pt modelId="{BB728845-00F4-4CA6-9C06-D27B58AF89C7}">
      <dgm:prSet custT="1"/>
      <dgm:spPr>
        <a:solidFill>
          <a:schemeClr val="accent1"/>
        </a:solidFill>
      </dgm:spPr>
      <dgm:t>
        <a:bodyPr/>
        <a:lstStyle/>
        <a:p>
          <a:r>
            <a:rPr lang="en-US" sz="2800" b="1" dirty="0">
              <a:solidFill>
                <a:schemeClr val="bg2"/>
              </a:solidFill>
            </a:rPr>
            <a:t>Growing Up in the Digital World</a:t>
          </a:r>
        </a:p>
      </dgm:t>
    </dgm:pt>
    <dgm:pt modelId="{EEC13A3E-B59B-4633-A7F1-6211B6BA462E}" type="parTrans" cxnId="{D4F1126A-D753-45DD-B0D3-1DD65B70B9E4}">
      <dgm:prSet/>
      <dgm:spPr/>
      <dgm:t>
        <a:bodyPr/>
        <a:lstStyle/>
        <a:p>
          <a:endParaRPr lang="en-US"/>
        </a:p>
      </dgm:t>
    </dgm:pt>
    <dgm:pt modelId="{3C569B90-A03C-4368-A5A7-4384C377B30B}" type="sibTrans" cxnId="{D4F1126A-D753-45DD-B0D3-1DD65B70B9E4}">
      <dgm:prSet/>
      <dgm:spPr/>
      <dgm:t>
        <a:bodyPr/>
        <a:lstStyle/>
        <a:p>
          <a:endParaRPr lang="en-US"/>
        </a:p>
      </dgm:t>
    </dgm:pt>
    <dgm:pt modelId="{B6A62C05-2660-4D4C-BD2A-711D0368522B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Screentime, eating during screentime, </a:t>
          </a:r>
          <a:br>
            <a:rPr lang="en-US" sz="2400" dirty="0">
              <a:solidFill>
                <a:srgbClr val="000000"/>
              </a:solidFill>
            </a:rPr>
          </a:br>
          <a:r>
            <a:rPr lang="en-US" sz="2400" dirty="0">
              <a:solidFill>
                <a:srgbClr val="000000"/>
              </a:solidFill>
            </a:rPr>
            <a:t>and parenting stress</a:t>
          </a:r>
          <a:br>
            <a:rPr lang="en-US" sz="2400" dirty="0">
              <a:solidFill>
                <a:srgbClr val="000000"/>
              </a:solidFill>
            </a:rPr>
          </a:br>
          <a:endParaRPr lang="en-US" sz="2400" dirty="0">
            <a:solidFill>
              <a:srgbClr val="000000"/>
            </a:solidFill>
          </a:endParaRPr>
        </a:p>
      </dgm:t>
    </dgm:pt>
    <dgm:pt modelId="{42707651-60DA-4CE0-8470-01C4E06564A9}" type="parTrans" cxnId="{023B988D-2E6F-4ECD-B08D-B29854049ECB}">
      <dgm:prSet/>
      <dgm:spPr/>
      <dgm:t>
        <a:bodyPr/>
        <a:lstStyle/>
        <a:p>
          <a:endParaRPr lang="en-US"/>
        </a:p>
      </dgm:t>
    </dgm:pt>
    <dgm:pt modelId="{0D935FD8-6170-471C-B22A-6F2F614899C7}" type="sibTrans" cxnId="{023B988D-2E6F-4ECD-B08D-B29854049ECB}">
      <dgm:prSet/>
      <dgm:spPr/>
      <dgm:t>
        <a:bodyPr/>
        <a:lstStyle/>
        <a:p>
          <a:endParaRPr lang="en-US"/>
        </a:p>
      </dgm:t>
    </dgm:pt>
    <dgm:pt modelId="{47A856F6-AA01-4A79-B03E-259E013B0029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Patterns of parent screen use</a:t>
          </a:r>
          <a:br>
            <a:rPr lang="en-US" sz="2400" dirty="0">
              <a:solidFill>
                <a:srgbClr val="FF0000"/>
              </a:solidFill>
            </a:rPr>
          </a:br>
          <a:endParaRPr lang="en-US" sz="2400" dirty="0">
            <a:solidFill>
              <a:srgbClr val="FF0000"/>
            </a:solidFill>
          </a:endParaRPr>
        </a:p>
      </dgm:t>
    </dgm:pt>
    <dgm:pt modelId="{AE086446-0790-4E94-98A2-BF713FF3C2BA}" type="parTrans" cxnId="{3F608419-161E-4EAD-8AD2-1DCAEDDAFA67}">
      <dgm:prSet/>
      <dgm:spPr/>
      <dgm:t>
        <a:bodyPr/>
        <a:lstStyle/>
        <a:p>
          <a:endParaRPr lang="en-US"/>
        </a:p>
      </dgm:t>
    </dgm:pt>
    <dgm:pt modelId="{863CA24D-4F16-41D8-8A2A-F3B9EF7090C3}" type="sibTrans" cxnId="{3F608419-161E-4EAD-8AD2-1DCAEDDAFA67}">
      <dgm:prSet/>
      <dgm:spPr/>
      <dgm:t>
        <a:bodyPr/>
        <a:lstStyle/>
        <a:p>
          <a:endParaRPr lang="en-US"/>
        </a:p>
      </dgm:t>
    </dgm:pt>
    <dgm:pt modelId="{F7A80B5D-0DDA-4BCC-96DF-9E0A0E9CB16B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Pandemic screentime &amp; mental health</a:t>
          </a:r>
        </a:p>
      </dgm:t>
    </dgm:pt>
    <dgm:pt modelId="{B4A904A4-9C36-472E-91FF-59824D66536A}" type="parTrans" cxnId="{97B49CD1-AF52-47EF-BA92-C922B82992D7}">
      <dgm:prSet/>
      <dgm:spPr/>
      <dgm:t>
        <a:bodyPr/>
        <a:lstStyle/>
        <a:p>
          <a:endParaRPr lang="en-US"/>
        </a:p>
      </dgm:t>
    </dgm:pt>
    <dgm:pt modelId="{7A2CBD04-CB8F-4A20-9BB4-441A19C97364}" type="sibTrans" cxnId="{97B49CD1-AF52-47EF-BA92-C922B82992D7}">
      <dgm:prSet/>
      <dgm:spPr/>
      <dgm:t>
        <a:bodyPr/>
        <a:lstStyle/>
        <a:p>
          <a:endParaRPr lang="en-US"/>
        </a:p>
      </dgm:t>
    </dgm:pt>
    <dgm:pt modelId="{CF3DAF8A-F750-4D3E-8B4F-C11A14CC6313}">
      <dgm:prSet custT="1"/>
      <dgm:spPr>
        <a:solidFill>
          <a:schemeClr val="accent1"/>
        </a:solidFill>
      </dgm:spPr>
      <dgm:t>
        <a:bodyPr/>
        <a:lstStyle/>
        <a:p>
          <a:r>
            <a:rPr lang="en-US" sz="2800" b="1" dirty="0">
              <a:solidFill>
                <a:schemeClr val="bg2"/>
              </a:solidFill>
            </a:rPr>
            <a:t>Living in the </a:t>
          </a:r>
          <a:br>
            <a:rPr lang="en-US" sz="2800" b="1" dirty="0">
              <a:solidFill>
                <a:schemeClr val="bg2"/>
              </a:solidFill>
            </a:rPr>
          </a:br>
          <a:r>
            <a:rPr lang="en-US" sz="2800" b="1" dirty="0">
              <a:solidFill>
                <a:schemeClr val="bg2"/>
              </a:solidFill>
            </a:rPr>
            <a:t>Digital World</a:t>
          </a:r>
        </a:p>
      </dgm:t>
    </dgm:pt>
    <dgm:pt modelId="{499402F9-6543-4BB0-B05E-111CD4C858D7}" type="parTrans" cxnId="{010CB3A8-AE54-4FBA-A623-7DB94D38D5E3}">
      <dgm:prSet/>
      <dgm:spPr/>
      <dgm:t>
        <a:bodyPr/>
        <a:lstStyle/>
        <a:p>
          <a:endParaRPr lang="en-US"/>
        </a:p>
      </dgm:t>
    </dgm:pt>
    <dgm:pt modelId="{D5669A8E-B3E7-4D7F-B922-8373407716F9}" type="sibTrans" cxnId="{010CB3A8-AE54-4FBA-A623-7DB94D38D5E3}">
      <dgm:prSet/>
      <dgm:spPr/>
      <dgm:t>
        <a:bodyPr/>
        <a:lstStyle/>
        <a:p>
          <a:endParaRPr lang="en-US"/>
        </a:p>
      </dgm:t>
    </dgm:pt>
    <dgm:pt modelId="{8617A5AD-410F-4B9C-A0C8-3C68E0A61CA8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For individuals &amp; families</a:t>
          </a:r>
          <a:br>
            <a:rPr lang="en-US" sz="2400" dirty="0">
              <a:solidFill>
                <a:srgbClr val="000000"/>
              </a:solidFill>
            </a:rPr>
          </a:br>
          <a:endParaRPr lang="en-US" sz="2400" dirty="0">
            <a:solidFill>
              <a:srgbClr val="000000"/>
            </a:solidFill>
          </a:endParaRPr>
        </a:p>
      </dgm:t>
    </dgm:pt>
    <dgm:pt modelId="{C518F950-6980-48CA-9D83-9B42AE2B01D8}" type="parTrans" cxnId="{1ECDF4AD-79AB-41B5-9C11-99F30E5593B6}">
      <dgm:prSet/>
      <dgm:spPr/>
      <dgm:t>
        <a:bodyPr/>
        <a:lstStyle/>
        <a:p>
          <a:endParaRPr lang="en-US"/>
        </a:p>
      </dgm:t>
    </dgm:pt>
    <dgm:pt modelId="{CAD16C24-6943-448E-893D-BF38426216B8}" type="sibTrans" cxnId="{1ECDF4AD-79AB-41B5-9C11-99F30E5593B6}">
      <dgm:prSet/>
      <dgm:spPr/>
      <dgm:t>
        <a:bodyPr/>
        <a:lstStyle/>
        <a:p>
          <a:endParaRPr lang="en-US"/>
        </a:p>
      </dgm:t>
    </dgm:pt>
    <dgm:pt modelId="{ADEC6260-291D-4448-8D49-567F4DF63F5B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For clinicians</a:t>
          </a:r>
          <a:br>
            <a:rPr lang="en-US" sz="2400" dirty="0">
              <a:solidFill>
                <a:srgbClr val="000000"/>
              </a:solidFill>
            </a:rPr>
          </a:br>
          <a:endParaRPr lang="en-US" sz="2400" dirty="0">
            <a:solidFill>
              <a:srgbClr val="000000"/>
            </a:solidFill>
          </a:endParaRPr>
        </a:p>
      </dgm:t>
    </dgm:pt>
    <dgm:pt modelId="{5287CF17-74AC-B842-876D-7B9FEC49AC06}" type="parTrans" cxnId="{653CE038-8F4A-5C4B-8022-FDA2C90802DC}">
      <dgm:prSet/>
      <dgm:spPr/>
      <dgm:t>
        <a:bodyPr/>
        <a:lstStyle/>
        <a:p>
          <a:endParaRPr lang="en-GB"/>
        </a:p>
      </dgm:t>
    </dgm:pt>
    <dgm:pt modelId="{17107C1B-22D0-3F44-B63A-122200CEDB9F}" type="sibTrans" cxnId="{653CE038-8F4A-5C4B-8022-FDA2C90802DC}">
      <dgm:prSet/>
      <dgm:spPr/>
      <dgm:t>
        <a:bodyPr/>
        <a:lstStyle/>
        <a:p>
          <a:endParaRPr lang="en-GB"/>
        </a:p>
      </dgm:t>
    </dgm:pt>
    <dgm:pt modelId="{529BEF92-AAA8-5B4A-80C9-B84ED24A074B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For policy-makers </a:t>
          </a:r>
        </a:p>
      </dgm:t>
    </dgm:pt>
    <dgm:pt modelId="{6C8BCFFE-E033-3A4F-B7EC-95FC84F18556}" type="parTrans" cxnId="{0BB575CE-5994-C84F-A399-93ADBD614C64}">
      <dgm:prSet/>
      <dgm:spPr/>
      <dgm:t>
        <a:bodyPr/>
        <a:lstStyle/>
        <a:p>
          <a:endParaRPr lang="en-GB"/>
        </a:p>
      </dgm:t>
    </dgm:pt>
    <dgm:pt modelId="{793F764A-5E5E-2340-B275-EE91F9F75921}" type="sibTrans" cxnId="{0BB575CE-5994-C84F-A399-93ADBD614C64}">
      <dgm:prSet/>
      <dgm:spPr/>
      <dgm:t>
        <a:bodyPr/>
        <a:lstStyle/>
        <a:p>
          <a:endParaRPr lang="en-GB"/>
        </a:p>
      </dgm:t>
    </dgm:pt>
    <dgm:pt modelId="{F408AF62-6A8F-5346-A9DF-9404F1DF9254}">
      <dgm:prSet custT="1"/>
      <dgm:spPr/>
      <dgm:t>
        <a:bodyPr/>
        <a:lstStyle/>
        <a:p>
          <a:r>
            <a:rPr lang="en-US" sz="2400" dirty="0">
              <a:solidFill>
                <a:srgbClr val="000000"/>
              </a:solidFill>
            </a:rPr>
            <a:t>For researchers</a:t>
          </a:r>
          <a:br>
            <a:rPr lang="en-US" sz="2400" dirty="0">
              <a:solidFill>
                <a:srgbClr val="000000"/>
              </a:solidFill>
            </a:rPr>
          </a:br>
          <a:endParaRPr lang="en-US" sz="2400" dirty="0">
            <a:solidFill>
              <a:srgbClr val="000000"/>
            </a:solidFill>
          </a:endParaRPr>
        </a:p>
      </dgm:t>
    </dgm:pt>
    <dgm:pt modelId="{B1DF95CE-2E71-BE47-A83A-EC03A2A05103}" type="parTrans" cxnId="{CE2BD254-855B-E147-8B10-7A9427C48228}">
      <dgm:prSet/>
      <dgm:spPr/>
      <dgm:t>
        <a:bodyPr/>
        <a:lstStyle/>
        <a:p>
          <a:endParaRPr lang="en-GB"/>
        </a:p>
      </dgm:t>
    </dgm:pt>
    <dgm:pt modelId="{13F57117-03BE-5447-8D6D-86EBEAD66F9B}" type="sibTrans" cxnId="{CE2BD254-855B-E147-8B10-7A9427C48228}">
      <dgm:prSet/>
      <dgm:spPr/>
      <dgm:t>
        <a:bodyPr/>
        <a:lstStyle/>
        <a:p>
          <a:endParaRPr lang="en-GB"/>
        </a:p>
      </dgm:t>
    </dgm:pt>
    <dgm:pt modelId="{E63A422E-BC75-5D4D-BFE9-A89149409933}" type="pres">
      <dgm:prSet presAssocID="{855D9613-C1BA-433A-9BFB-BF0D7C817140}" presName="Name0" presStyleCnt="0">
        <dgm:presLayoutVars>
          <dgm:dir/>
          <dgm:animLvl val="lvl"/>
          <dgm:resizeHandles val="exact"/>
        </dgm:presLayoutVars>
      </dgm:prSet>
      <dgm:spPr/>
    </dgm:pt>
    <dgm:pt modelId="{8CCF3447-3758-5B4C-8E91-FD9E00F1C3CC}" type="pres">
      <dgm:prSet presAssocID="{71B10AF8-EC81-4474-8897-AD56BC378D1E}" presName="composite" presStyleCnt="0"/>
      <dgm:spPr/>
    </dgm:pt>
    <dgm:pt modelId="{64A2664C-C288-174B-9724-100612C96F06}" type="pres">
      <dgm:prSet presAssocID="{71B10AF8-EC81-4474-8897-AD56BC378D1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F9F728C-C473-EF41-B79B-A051A3BB2A3C}" type="pres">
      <dgm:prSet presAssocID="{71B10AF8-EC81-4474-8897-AD56BC378D1E}" presName="desTx" presStyleLbl="alignAccFollowNode1" presStyleIdx="0" presStyleCnt="3">
        <dgm:presLayoutVars>
          <dgm:bulletEnabled val="1"/>
        </dgm:presLayoutVars>
      </dgm:prSet>
      <dgm:spPr/>
    </dgm:pt>
    <dgm:pt modelId="{EB61F1A8-9CC0-A746-90EF-DC65F0F74DF4}" type="pres">
      <dgm:prSet presAssocID="{09621D7D-0D2E-41B6-A076-AF632BCD5B15}" presName="space" presStyleCnt="0"/>
      <dgm:spPr/>
    </dgm:pt>
    <dgm:pt modelId="{2103E6B6-DD5F-E74C-9903-C15950FF2D9E}" type="pres">
      <dgm:prSet presAssocID="{BB728845-00F4-4CA6-9C06-D27B58AF89C7}" presName="composite" presStyleCnt="0"/>
      <dgm:spPr/>
    </dgm:pt>
    <dgm:pt modelId="{A7DD8E5C-1FF9-344C-B0A9-32CBC4616CA1}" type="pres">
      <dgm:prSet presAssocID="{BB728845-00F4-4CA6-9C06-D27B58AF89C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A1BA4AC-0CB3-D741-B19F-59B65325C739}" type="pres">
      <dgm:prSet presAssocID="{BB728845-00F4-4CA6-9C06-D27B58AF89C7}" presName="desTx" presStyleLbl="alignAccFollowNode1" presStyleIdx="1" presStyleCnt="3">
        <dgm:presLayoutVars>
          <dgm:bulletEnabled val="1"/>
        </dgm:presLayoutVars>
      </dgm:prSet>
      <dgm:spPr/>
    </dgm:pt>
    <dgm:pt modelId="{5E6B7CDA-890B-3B4C-A34A-02779836976A}" type="pres">
      <dgm:prSet presAssocID="{3C569B90-A03C-4368-A5A7-4384C377B30B}" presName="space" presStyleCnt="0"/>
      <dgm:spPr/>
    </dgm:pt>
    <dgm:pt modelId="{BF012195-85B0-6A46-92EB-6C3AA43CA825}" type="pres">
      <dgm:prSet presAssocID="{CF3DAF8A-F750-4D3E-8B4F-C11A14CC6313}" presName="composite" presStyleCnt="0"/>
      <dgm:spPr/>
    </dgm:pt>
    <dgm:pt modelId="{74C46F09-F45A-EC43-ADB8-0B4A1DA735E9}" type="pres">
      <dgm:prSet presAssocID="{CF3DAF8A-F750-4D3E-8B4F-C11A14CC631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E445882-5BF8-3F4C-B8C5-5B99DDD707DC}" type="pres">
      <dgm:prSet presAssocID="{CF3DAF8A-F750-4D3E-8B4F-C11A14CC631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10FAA09-848A-4D8E-AA7D-F06058769644}" srcId="{71B10AF8-EC81-4474-8897-AD56BC378D1E}" destId="{84CBC875-30E6-408F-A0AD-0C842D164451}" srcOrd="1" destOrd="0" parTransId="{EE496983-4A65-4C81-B725-42DF0C5854CE}" sibTransId="{9EC4D69E-22BB-4821-9203-AD0DFEE048B4}"/>
    <dgm:cxn modelId="{5D18B10C-0E8D-FD45-A2B3-7647858B39A8}" type="presOf" srcId="{8617A5AD-410F-4B9C-A0C8-3C68E0A61CA8}" destId="{EE445882-5BF8-3F4C-B8C5-5B99DDD707DC}" srcOrd="0" destOrd="0" presId="urn:microsoft.com/office/officeart/2005/8/layout/hList1"/>
    <dgm:cxn modelId="{D11B610F-C2B3-1D40-BF41-575DC57D3B7E}" type="presOf" srcId="{84CBC875-30E6-408F-A0AD-0C842D164451}" destId="{5F9F728C-C473-EF41-B79B-A051A3BB2A3C}" srcOrd="0" destOrd="1" presId="urn:microsoft.com/office/officeart/2005/8/layout/hList1"/>
    <dgm:cxn modelId="{CAAD3819-ACFD-45AC-8B55-8B69DAFFFDA4}" srcId="{855D9613-C1BA-433A-9BFB-BF0D7C817140}" destId="{71B10AF8-EC81-4474-8897-AD56BC378D1E}" srcOrd="0" destOrd="0" parTransId="{EE00EA1D-F091-4D5E-A064-CF144D8BDF28}" sibTransId="{09621D7D-0D2E-41B6-A076-AF632BCD5B15}"/>
    <dgm:cxn modelId="{3F608419-161E-4EAD-8AD2-1DCAEDDAFA67}" srcId="{BB728845-00F4-4CA6-9C06-D27B58AF89C7}" destId="{47A856F6-AA01-4A79-B03E-259E013B0029}" srcOrd="1" destOrd="0" parTransId="{AE086446-0790-4E94-98A2-BF713FF3C2BA}" sibTransId="{863CA24D-4F16-41D8-8A2A-F3B9EF7090C3}"/>
    <dgm:cxn modelId="{4E9E5722-72A9-A948-88D6-3570E2C26A51}" type="presOf" srcId="{529BEF92-AAA8-5B4A-80C9-B84ED24A074B}" destId="{EE445882-5BF8-3F4C-B8C5-5B99DDD707DC}" srcOrd="0" destOrd="3" presId="urn:microsoft.com/office/officeart/2005/8/layout/hList1"/>
    <dgm:cxn modelId="{6F5B7C35-3C38-44B8-812C-2A282F6CAB0C}" srcId="{71B10AF8-EC81-4474-8897-AD56BC378D1E}" destId="{F9DBD6AC-99EC-419E-934B-A948D22F986D}" srcOrd="0" destOrd="0" parTransId="{8003D9E2-78A8-4059-AD5B-002789E61185}" sibTransId="{5C56EFD4-9E0D-4EAC-99E2-DDB4576DA4F7}"/>
    <dgm:cxn modelId="{653CE038-8F4A-5C4B-8022-FDA2C90802DC}" srcId="{CF3DAF8A-F750-4D3E-8B4F-C11A14CC6313}" destId="{ADEC6260-291D-4448-8D49-567F4DF63F5B}" srcOrd="2" destOrd="0" parTransId="{5287CF17-74AC-B842-876D-7B9FEC49AC06}" sibTransId="{17107C1B-22D0-3F44-B63A-122200CEDB9F}"/>
    <dgm:cxn modelId="{256E105D-FF66-854D-A1C9-3E1309C706AA}" type="presOf" srcId="{F9DBD6AC-99EC-419E-934B-A948D22F986D}" destId="{5F9F728C-C473-EF41-B79B-A051A3BB2A3C}" srcOrd="0" destOrd="0" presId="urn:microsoft.com/office/officeart/2005/8/layout/hList1"/>
    <dgm:cxn modelId="{D4F1126A-D753-45DD-B0D3-1DD65B70B9E4}" srcId="{855D9613-C1BA-433A-9BFB-BF0D7C817140}" destId="{BB728845-00F4-4CA6-9C06-D27B58AF89C7}" srcOrd="1" destOrd="0" parTransId="{EEC13A3E-B59B-4633-A7F1-6211B6BA462E}" sibTransId="{3C569B90-A03C-4368-A5A7-4384C377B30B}"/>
    <dgm:cxn modelId="{6C896E6E-8EF3-5049-BBAF-59C51DC8005C}" type="presOf" srcId="{ADEC6260-291D-4448-8D49-567F4DF63F5B}" destId="{EE445882-5BF8-3F4C-B8C5-5B99DDD707DC}" srcOrd="0" destOrd="2" presId="urn:microsoft.com/office/officeart/2005/8/layout/hList1"/>
    <dgm:cxn modelId="{CE2BD254-855B-E147-8B10-7A9427C48228}" srcId="{CF3DAF8A-F750-4D3E-8B4F-C11A14CC6313}" destId="{F408AF62-6A8F-5346-A9DF-9404F1DF9254}" srcOrd="1" destOrd="0" parTransId="{B1DF95CE-2E71-BE47-A83A-EC03A2A05103}" sibTransId="{13F57117-03BE-5447-8D6D-86EBEAD66F9B}"/>
    <dgm:cxn modelId="{781C4159-AB99-854A-A206-C5370F90D200}" type="presOf" srcId="{71B10AF8-EC81-4474-8897-AD56BC378D1E}" destId="{64A2664C-C288-174B-9724-100612C96F06}" srcOrd="0" destOrd="0" presId="urn:microsoft.com/office/officeart/2005/8/layout/hList1"/>
    <dgm:cxn modelId="{023B988D-2E6F-4ECD-B08D-B29854049ECB}" srcId="{BB728845-00F4-4CA6-9C06-D27B58AF89C7}" destId="{B6A62C05-2660-4D4C-BD2A-711D0368522B}" srcOrd="0" destOrd="0" parTransId="{42707651-60DA-4CE0-8470-01C4E06564A9}" sibTransId="{0D935FD8-6170-471C-B22A-6F2F614899C7}"/>
    <dgm:cxn modelId="{63C5D894-69CE-A344-A88F-447A38976D7F}" type="presOf" srcId="{F7A80B5D-0DDA-4BCC-96DF-9E0A0E9CB16B}" destId="{3A1BA4AC-0CB3-D741-B19F-59B65325C739}" srcOrd="0" destOrd="2" presId="urn:microsoft.com/office/officeart/2005/8/layout/hList1"/>
    <dgm:cxn modelId="{62CD71A2-5442-D64B-A404-19005319B330}" type="presOf" srcId="{BB728845-00F4-4CA6-9C06-D27B58AF89C7}" destId="{A7DD8E5C-1FF9-344C-B0A9-32CBC4616CA1}" srcOrd="0" destOrd="0" presId="urn:microsoft.com/office/officeart/2005/8/layout/hList1"/>
    <dgm:cxn modelId="{010CB3A8-AE54-4FBA-A623-7DB94D38D5E3}" srcId="{855D9613-C1BA-433A-9BFB-BF0D7C817140}" destId="{CF3DAF8A-F750-4D3E-8B4F-C11A14CC6313}" srcOrd="2" destOrd="0" parTransId="{499402F9-6543-4BB0-B05E-111CD4C858D7}" sibTransId="{D5669A8E-B3E7-4D7F-B922-8373407716F9}"/>
    <dgm:cxn modelId="{1ECDF4AD-79AB-41B5-9C11-99F30E5593B6}" srcId="{CF3DAF8A-F750-4D3E-8B4F-C11A14CC6313}" destId="{8617A5AD-410F-4B9C-A0C8-3C68E0A61CA8}" srcOrd="0" destOrd="0" parTransId="{C518F950-6980-48CA-9D83-9B42AE2B01D8}" sibTransId="{CAD16C24-6943-448E-893D-BF38426216B8}"/>
    <dgm:cxn modelId="{D07611BF-171C-434F-BE98-DA7307415CFE}" type="presOf" srcId="{47A856F6-AA01-4A79-B03E-259E013B0029}" destId="{3A1BA4AC-0CB3-D741-B19F-59B65325C739}" srcOrd="0" destOrd="1" presId="urn:microsoft.com/office/officeart/2005/8/layout/hList1"/>
    <dgm:cxn modelId="{0BB575CE-5994-C84F-A399-93ADBD614C64}" srcId="{CF3DAF8A-F750-4D3E-8B4F-C11A14CC6313}" destId="{529BEF92-AAA8-5B4A-80C9-B84ED24A074B}" srcOrd="3" destOrd="0" parTransId="{6C8BCFFE-E033-3A4F-B7EC-95FC84F18556}" sibTransId="{793F764A-5E5E-2340-B275-EE91F9F75921}"/>
    <dgm:cxn modelId="{97B49CD1-AF52-47EF-BA92-C922B82992D7}" srcId="{BB728845-00F4-4CA6-9C06-D27B58AF89C7}" destId="{F7A80B5D-0DDA-4BCC-96DF-9E0A0E9CB16B}" srcOrd="2" destOrd="0" parTransId="{B4A904A4-9C36-472E-91FF-59824D66536A}" sibTransId="{7A2CBD04-CB8F-4A20-9BB4-441A19C97364}"/>
    <dgm:cxn modelId="{E8D57DD4-9D2C-A446-BDF8-F0DD50414A9B}" type="presOf" srcId="{CF3DAF8A-F750-4D3E-8B4F-C11A14CC6313}" destId="{74C46F09-F45A-EC43-ADB8-0B4A1DA735E9}" srcOrd="0" destOrd="0" presId="urn:microsoft.com/office/officeart/2005/8/layout/hList1"/>
    <dgm:cxn modelId="{B044E3EB-1952-1C42-A560-B06AC40ADFBF}" type="presOf" srcId="{855D9613-C1BA-433A-9BFB-BF0D7C817140}" destId="{E63A422E-BC75-5D4D-BFE9-A89149409933}" srcOrd="0" destOrd="0" presId="urn:microsoft.com/office/officeart/2005/8/layout/hList1"/>
    <dgm:cxn modelId="{93A838EC-ABF6-1848-AF0F-25B8251C54BE}" type="presOf" srcId="{B6A62C05-2660-4D4C-BD2A-711D0368522B}" destId="{3A1BA4AC-0CB3-D741-B19F-59B65325C739}" srcOrd="0" destOrd="0" presId="urn:microsoft.com/office/officeart/2005/8/layout/hList1"/>
    <dgm:cxn modelId="{A5012DF6-4C14-1044-AD8A-BAC021DD596B}" type="presOf" srcId="{F408AF62-6A8F-5346-A9DF-9404F1DF9254}" destId="{EE445882-5BF8-3F4C-B8C5-5B99DDD707DC}" srcOrd="0" destOrd="1" presId="urn:microsoft.com/office/officeart/2005/8/layout/hList1"/>
    <dgm:cxn modelId="{6E245A3F-82A5-6B45-A56E-03F0B7521A66}" type="presParOf" srcId="{E63A422E-BC75-5D4D-BFE9-A89149409933}" destId="{8CCF3447-3758-5B4C-8E91-FD9E00F1C3CC}" srcOrd="0" destOrd="0" presId="urn:microsoft.com/office/officeart/2005/8/layout/hList1"/>
    <dgm:cxn modelId="{08E34FCD-5AA7-9640-A178-C5D699DA2393}" type="presParOf" srcId="{8CCF3447-3758-5B4C-8E91-FD9E00F1C3CC}" destId="{64A2664C-C288-174B-9724-100612C96F06}" srcOrd="0" destOrd="0" presId="urn:microsoft.com/office/officeart/2005/8/layout/hList1"/>
    <dgm:cxn modelId="{DCE040F0-AE64-F740-B46B-387B36014FFE}" type="presParOf" srcId="{8CCF3447-3758-5B4C-8E91-FD9E00F1C3CC}" destId="{5F9F728C-C473-EF41-B79B-A051A3BB2A3C}" srcOrd="1" destOrd="0" presId="urn:microsoft.com/office/officeart/2005/8/layout/hList1"/>
    <dgm:cxn modelId="{5741DF7F-CEB7-7A42-9397-4545A25015E2}" type="presParOf" srcId="{E63A422E-BC75-5D4D-BFE9-A89149409933}" destId="{EB61F1A8-9CC0-A746-90EF-DC65F0F74DF4}" srcOrd="1" destOrd="0" presId="urn:microsoft.com/office/officeart/2005/8/layout/hList1"/>
    <dgm:cxn modelId="{37C20EA6-3BFD-C34B-B50C-754F4635EEC4}" type="presParOf" srcId="{E63A422E-BC75-5D4D-BFE9-A89149409933}" destId="{2103E6B6-DD5F-E74C-9903-C15950FF2D9E}" srcOrd="2" destOrd="0" presId="urn:microsoft.com/office/officeart/2005/8/layout/hList1"/>
    <dgm:cxn modelId="{53F4C5CC-36E2-E14F-8400-4CB510BF54F7}" type="presParOf" srcId="{2103E6B6-DD5F-E74C-9903-C15950FF2D9E}" destId="{A7DD8E5C-1FF9-344C-B0A9-32CBC4616CA1}" srcOrd="0" destOrd="0" presId="urn:microsoft.com/office/officeart/2005/8/layout/hList1"/>
    <dgm:cxn modelId="{C5CFC58C-95DF-0347-A1C1-F13C4B746F2A}" type="presParOf" srcId="{2103E6B6-DD5F-E74C-9903-C15950FF2D9E}" destId="{3A1BA4AC-0CB3-D741-B19F-59B65325C739}" srcOrd="1" destOrd="0" presId="urn:microsoft.com/office/officeart/2005/8/layout/hList1"/>
    <dgm:cxn modelId="{030ACC37-B96F-4441-AC80-4E6D2FE47854}" type="presParOf" srcId="{E63A422E-BC75-5D4D-BFE9-A89149409933}" destId="{5E6B7CDA-890B-3B4C-A34A-02779836976A}" srcOrd="3" destOrd="0" presId="urn:microsoft.com/office/officeart/2005/8/layout/hList1"/>
    <dgm:cxn modelId="{7B837410-1E5C-4748-AAAD-E6BDC2220872}" type="presParOf" srcId="{E63A422E-BC75-5D4D-BFE9-A89149409933}" destId="{BF012195-85B0-6A46-92EB-6C3AA43CA825}" srcOrd="4" destOrd="0" presId="urn:microsoft.com/office/officeart/2005/8/layout/hList1"/>
    <dgm:cxn modelId="{34AD9FFB-FF8B-8F46-B8CA-EC3E562F255F}" type="presParOf" srcId="{BF012195-85B0-6A46-92EB-6C3AA43CA825}" destId="{74C46F09-F45A-EC43-ADB8-0B4A1DA735E9}" srcOrd="0" destOrd="0" presId="urn:microsoft.com/office/officeart/2005/8/layout/hList1"/>
    <dgm:cxn modelId="{1C50F9F0-D721-0E4B-B81D-6D3F2E1E4B57}" type="presParOf" srcId="{BF012195-85B0-6A46-92EB-6C3AA43CA825}" destId="{EE445882-5BF8-3F4C-B8C5-5B99DDD707D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2664C-C288-174B-9724-100612C96F06}">
      <dsp:nvSpPr>
        <dsp:cNvPr id="0" name=""/>
        <dsp:cNvSpPr/>
      </dsp:nvSpPr>
      <dsp:spPr>
        <a:xfrm>
          <a:off x="3571" y="6669"/>
          <a:ext cx="3482582" cy="950400"/>
        </a:xfrm>
        <a:prstGeom prst="rect">
          <a:avLst/>
        </a:prstGeom>
        <a:solidFill>
          <a:schemeClr val="accent1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2"/>
              </a:solidFill>
            </a:rPr>
            <a:t>Growing the </a:t>
          </a:r>
          <a:br>
            <a:rPr lang="en-US" sz="2800" b="1" kern="1200" dirty="0">
              <a:solidFill>
                <a:schemeClr val="bg2"/>
              </a:solidFill>
            </a:rPr>
          </a:br>
          <a:r>
            <a:rPr lang="en-US" sz="2800" b="1" kern="1200" dirty="0">
              <a:solidFill>
                <a:schemeClr val="bg2"/>
              </a:solidFill>
            </a:rPr>
            <a:t>Digital World </a:t>
          </a:r>
        </a:p>
      </dsp:txBody>
      <dsp:txXfrm>
        <a:off x="3571" y="6669"/>
        <a:ext cx="3482582" cy="950400"/>
      </dsp:txXfrm>
    </dsp:sp>
    <dsp:sp modelId="{5F9F728C-C473-EF41-B79B-A051A3BB2A3C}">
      <dsp:nvSpPr>
        <dsp:cNvPr id="0" name=""/>
        <dsp:cNvSpPr/>
      </dsp:nvSpPr>
      <dsp:spPr>
        <a:xfrm>
          <a:off x="3571" y="957069"/>
          <a:ext cx="3482582" cy="31704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How did we get here ?</a:t>
          </a:r>
          <a:br>
            <a:rPr lang="en-US" sz="2400" kern="1200" dirty="0">
              <a:solidFill>
                <a:srgbClr val="000000"/>
              </a:solidFill>
            </a:rPr>
          </a:br>
          <a:endParaRPr lang="en-US" sz="2400" kern="1200" dirty="0">
            <a:solidFill>
              <a:srgbClr val="0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Screens today</a:t>
          </a:r>
        </a:p>
      </dsp:txBody>
      <dsp:txXfrm>
        <a:off x="3571" y="957069"/>
        <a:ext cx="3482582" cy="3170475"/>
      </dsp:txXfrm>
    </dsp:sp>
    <dsp:sp modelId="{A7DD8E5C-1FF9-344C-B0A9-32CBC4616CA1}">
      <dsp:nvSpPr>
        <dsp:cNvPr id="0" name=""/>
        <dsp:cNvSpPr/>
      </dsp:nvSpPr>
      <dsp:spPr>
        <a:xfrm>
          <a:off x="3973715" y="6669"/>
          <a:ext cx="3482582" cy="950400"/>
        </a:xfrm>
        <a:prstGeom prst="rect">
          <a:avLst/>
        </a:prstGeom>
        <a:solidFill>
          <a:schemeClr val="accent1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2"/>
              </a:solidFill>
            </a:rPr>
            <a:t>Growing Up in the Digital World</a:t>
          </a:r>
        </a:p>
      </dsp:txBody>
      <dsp:txXfrm>
        <a:off x="3973715" y="6669"/>
        <a:ext cx="3482582" cy="950400"/>
      </dsp:txXfrm>
    </dsp:sp>
    <dsp:sp modelId="{3A1BA4AC-0CB3-D741-B19F-59B65325C739}">
      <dsp:nvSpPr>
        <dsp:cNvPr id="0" name=""/>
        <dsp:cNvSpPr/>
      </dsp:nvSpPr>
      <dsp:spPr>
        <a:xfrm>
          <a:off x="3973715" y="957069"/>
          <a:ext cx="3482582" cy="31704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Screentime, eating during screentime, </a:t>
          </a:r>
          <a:br>
            <a:rPr lang="en-US" sz="2400" kern="1200" dirty="0">
              <a:solidFill>
                <a:srgbClr val="000000"/>
              </a:solidFill>
            </a:rPr>
          </a:br>
          <a:r>
            <a:rPr lang="en-US" sz="2400" kern="1200" dirty="0">
              <a:solidFill>
                <a:srgbClr val="000000"/>
              </a:solidFill>
            </a:rPr>
            <a:t>and parenting stress</a:t>
          </a:r>
          <a:br>
            <a:rPr lang="en-US" sz="2400" kern="1200" dirty="0">
              <a:solidFill>
                <a:srgbClr val="000000"/>
              </a:solidFill>
            </a:rPr>
          </a:br>
          <a:endParaRPr lang="en-US" sz="2400" kern="1200" dirty="0">
            <a:solidFill>
              <a:srgbClr val="0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Patterns of parent screen use</a:t>
          </a:r>
          <a:br>
            <a:rPr lang="en-US" sz="2400" kern="1200" dirty="0">
              <a:solidFill>
                <a:srgbClr val="FF0000"/>
              </a:solidFill>
            </a:rPr>
          </a:br>
          <a:endParaRPr lang="en-US" sz="2400" kern="1200" dirty="0">
            <a:solidFill>
              <a:srgbClr val="FF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Pandemic screentime &amp; mental health</a:t>
          </a:r>
        </a:p>
      </dsp:txBody>
      <dsp:txXfrm>
        <a:off x="3973715" y="957069"/>
        <a:ext cx="3482582" cy="3170475"/>
      </dsp:txXfrm>
    </dsp:sp>
    <dsp:sp modelId="{74C46F09-F45A-EC43-ADB8-0B4A1DA735E9}">
      <dsp:nvSpPr>
        <dsp:cNvPr id="0" name=""/>
        <dsp:cNvSpPr/>
      </dsp:nvSpPr>
      <dsp:spPr>
        <a:xfrm>
          <a:off x="7943859" y="6669"/>
          <a:ext cx="3482582" cy="950400"/>
        </a:xfrm>
        <a:prstGeom prst="rect">
          <a:avLst/>
        </a:prstGeom>
        <a:solidFill>
          <a:schemeClr val="accent1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2"/>
              </a:solidFill>
            </a:rPr>
            <a:t>Living in the </a:t>
          </a:r>
          <a:br>
            <a:rPr lang="en-US" sz="2800" b="1" kern="1200" dirty="0">
              <a:solidFill>
                <a:schemeClr val="bg2"/>
              </a:solidFill>
            </a:rPr>
          </a:br>
          <a:r>
            <a:rPr lang="en-US" sz="2800" b="1" kern="1200" dirty="0">
              <a:solidFill>
                <a:schemeClr val="bg2"/>
              </a:solidFill>
            </a:rPr>
            <a:t>Digital World</a:t>
          </a:r>
        </a:p>
      </dsp:txBody>
      <dsp:txXfrm>
        <a:off x="7943859" y="6669"/>
        <a:ext cx="3482582" cy="950400"/>
      </dsp:txXfrm>
    </dsp:sp>
    <dsp:sp modelId="{EE445882-5BF8-3F4C-B8C5-5B99DDD707DC}">
      <dsp:nvSpPr>
        <dsp:cNvPr id="0" name=""/>
        <dsp:cNvSpPr/>
      </dsp:nvSpPr>
      <dsp:spPr>
        <a:xfrm>
          <a:off x="7943859" y="957069"/>
          <a:ext cx="3482582" cy="31704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For individuals &amp; families</a:t>
          </a:r>
          <a:br>
            <a:rPr lang="en-US" sz="2400" kern="1200" dirty="0">
              <a:solidFill>
                <a:srgbClr val="000000"/>
              </a:solidFill>
            </a:rPr>
          </a:br>
          <a:endParaRPr lang="en-US" sz="2400" kern="1200" dirty="0">
            <a:solidFill>
              <a:srgbClr val="0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For researchers</a:t>
          </a:r>
          <a:br>
            <a:rPr lang="en-US" sz="2400" kern="1200" dirty="0">
              <a:solidFill>
                <a:srgbClr val="000000"/>
              </a:solidFill>
            </a:rPr>
          </a:br>
          <a:endParaRPr lang="en-US" sz="2400" kern="1200" dirty="0">
            <a:solidFill>
              <a:srgbClr val="0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For clinicians</a:t>
          </a:r>
          <a:br>
            <a:rPr lang="en-US" sz="2400" kern="1200" dirty="0">
              <a:solidFill>
                <a:srgbClr val="000000"/>
              </a:solidFill>
            </a:rPr>
          </a:br>
          <a:endParaRPr lang="en-US" sz="2400" kern="1200" dirty="0">
            <a:solidFill>
              <a:srgbClr val="00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000000"/>
              </a:solidFill>
            </a:rPr>
            <a:t>For policy-makers </a:t>
          </a:r>
        </a:p>
      </dsp:txBody>
      <dsp:txXfrm>
        <a:off x="7943859" y="957069"/>
        <a:ext cx="3482582" cy="3170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BAD65-4DB9-E14B-80DA-410F74C572CF}" type="datetimeFigureOut">
              <a:rPr lang="en-US" smtClean="0"/>
              <a:t>12/23/2024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15301-35C5-0A45-9CE0-BAF323246E1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73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547D7-2937-9B8E-D7CB-21DFD0DF0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DC2862-2164-4162-3306-DA22A5A774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1D6DF-A02C-4BE1-7C8F-5974237E6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E82B6-A4BE-5AF8-EB94-8B0EBE514C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203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26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B8BAF-4644-92DB-8DC6-2FE66C5C7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F0B86F-DF99-CB3E-7902-AA1A2A691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2A262A-8F22-1E73-ADF6-E6BCD7A5E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BDDA6-966B-94CB-C50C-39156397E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15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40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64E1A-DDBC-4286-4E0A-95E855FD3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085FA1-583F-5AD5-EC50-CFA50EBF5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9AC27D-951B-4BA8-CB92-3241CCF060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CFBCC-8F76-9CA1-5E6A-58DF7C7230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00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352BA-59DB-8AA2-FCE8-AB6C975A7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B0A19C-7EB9-8410-E6F3-1A727E416A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221EE0-D7B1-7117-D309-55BE87649A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22981-9A93-AB61-C653-BEA0CCE62D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0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A9141-3B78-65FD-1492-C14D14482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F29FFF-A6E4-F244-0BE9-366AA0CA30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EF198B-1FAF-F865-DA38-FDDCA65FB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022C3-B19D-20E0-6649-C8CEC8A4F0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39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B94A3-0741-32C2-9F6D-39BDFDBB3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883641-E9FD-83A0-420F-6864E8E73F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35F997-3294-66DF-68D0-41840CB70B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30C34-5007-5CAE-24E7-7041AA89C1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2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06BD2-4607-ED2C-BF46-9D6FB0D21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CA3F27-A8C6-E34A-961D-4D66A27C39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BE89FC-779F-A04A-2D28-3FDDB8C5E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73992-DB30-0EA7-87C5-A1E21C5169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207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DC913-42E2-69AD-E301-964AB013F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D1691C-4624-7079-7EA6-DC12199713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91C4D4-02AD-E8EA-8591-6B6483E84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A491A-5F19-2796-0F01-BEF364F6D9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12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585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648BC-A6A9-33E5-9E32-86EE0A1B1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C9BE5B-EBB6-9983-01D5-AB7729D74F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F27B4A-D636-09D6-F117-CDAC1C6BB1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0B565-EDA5-66F1-3F78-4C57025EFC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4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73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5135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998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549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025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509F56-7301-C6EA-FDF7-159C1B1A0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C0FE15-AA4B-C572-CEF5-0216C42B34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1E248A-5D33-6D39-65C3-FDDACA589B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6C130-48CA-6103-8233-E351E6AF5E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50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1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01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064A54-B357-9E32-6627-7DF52751E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0AC1B9-54A6-6C11-9893-DCCDE187E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0688E8-324B-7B1A-CFA1-81C37494CA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E5689-6BC0-0885-5276-41E3DEADDF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FC07C-DA3E-0145-90C6-8375EFA38F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95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70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15301-35C5-0A45-9CE0-BAF323246E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5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4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2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2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2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1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5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85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 May 2023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6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/>
              <a:t>16 May 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1BB77E8-520F-7C43-ACB0-2E62A35C425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6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chart" Target="../charts/chart1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56B9-3A33-F293-48EE-852CD6409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104219"/>
          </a:xfrm>
        </p:spPr>
        <p:txBody>
          <a:bodyPr>
            <a:normAutofit/>
          </a:bodyPr>
          <a:lstStyle/>
          <a:p>
            <a:r>
              <a:rPr lang="en-US" sz="4200" dirty="0"/>
              <a:t>From Growing the Digital World … to Growing Up in the Digital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E0806B-74D0-0A16-B6DB-0C0A3A0EA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553713"/>
            <a:ext cx="7962705" cy="1525354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Katherine T. Cost, PhD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sz="1900" dirty="0">
                <a:solidFill>
                  <a:schemeClr val="accent1">
                    <a:lumMod val="50000"/>
                  </a:schemeClr>
                </a:solidFill>
              </a:rPr>
              <a:t>Psychiatry &amp; </a:t>
            </a:r>
            <a:r>
              <a:rPr lang="en-US" sz="1900" dirty="0" err="1">
                <a:solidFill>
                  <a:schemeClr val="accent1">
                    <a:lumMod val="50000"/>
                  </a:schemeClr>
                </a:solidFill>
              </a:rPr>
              <a:t>Behavioural</a:t>
            </a:r>
            <a:r>
              <a:rPr lang="en-US" sz="1900" dirty="0">
                <a:solidFill>
                  <a:schemeClr val="accent1">
                    <a:lumMod val="50000"/>
                  </a:schemeClr>
                </a:solidFill>
              </a:rPr>
              <a:t> Neurosciences</a:t>
            </a:r>
            <a:br>
              <a:rPr lang="en-US" sz="19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900" dirty="0">
                <a:solidFill>
                  <a:schemeClr val="accent1">
                    <a:lumMod val="50000"/>
                  </a:schemeClr>
                </a:solidFill>
              </a:rPr>
              <a:t>McMaster University</a:t>
            </a:r>
          </a:p>
          <a:p>
            <a:pPr>
              <a:spcBef>
                <a:spcPts val="0"/>
              </a:spcBef>
            </a:pPr>
            <a:r>
              <a:rPr lang="en-US" sz="1900" dirty="0">
                <a:solidFill>
                  <a:schemeClr val="accent1">
                    <a:lumMod val="50000"/>
                  </a:schemeClr>
                </a:solidFill>
              </a:rPr>
              <a:t>Hamilton, Ontario, Canada</a:t>
            </a:r>
          </a:p>
          <a:p>
            <a:pPr>
              <a:spcBef>
                <a:spcPts val="0"/>
              </a:spcBef>
            </a:pPr>
            <a:endParaRPr lang="en-US" sz="19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373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8A81B-77EA-6184-09E1-C1820D698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Screens today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Guidelines</a:t>
            </a:r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55E26E-D8B4-F73B-6BC2-A936B6615307}"/>
              </a:ext>
            </a:extLst>
          </p:cNvPr>
          <p:cNvSpPr/>
          <p:nvPr/>
        </p:nvSpPr>
        <p:spPr>
          <a:xfrm>
            <a:off x="4096647" y="3105081"/>
            <a:ext cx="7050379" cy="9146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Co-viewing: </a:t>
            </a:r>
            <a:br>
              <a:rPr lang="en-US" sz="20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watching programming together; 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discussing, prompting, asking child questions about show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8621E9-4DEA-DD24-932B-23F756DBFE10}"/>
              </a:ext>
            </a:extLst>
          </p:cNvPr>
          <p:cNvSpPr/>
          <p:nvPr/>
        </p:nvSpPr>
        <p:spPr>
          <a:xfrm>
            <a:off x="4096648" y="4174434"/>
            <a:ext cx="7050377" cy="51365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Educational &amp; high-quality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7683D7-BFC5-40C9-B835-66767464F459}"/>
              </a:ext>
            </a:extLst>
          </p:cNvPr>
          <p:cNvSpPr/>
          <p:nvPr/>
        </p:nvSpPr>
        <p:spPr>
          <a:xfrm>
            <a:off x="4096646" y="1419652"/>
            <a:ext cx="3420000" cy="152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chemeClr val="bg2">
                    <a:lumMod val="10000"/>
                  </a:schemeClr>
                </a:solidFill>
              </a:rPr>
              <a:t>&lt; 18 or 24 months</a:t>
            </a:r>
          </a:p>
          <a:p>
            <a:pPr algn="ctr"/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no screen time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8CD85A-7609-666C-7129-73A2619E26FD}"/>
              </a:ext>
            </a:extLst>
          </p:cNvPr>
          <p:cNvSpPr/>
          <p:nvPr/>
        </p:nvSpPr>
        <p:spPr>
          <a:xfrm>
            <a:off x="4096647" y="4842740"/>
            <a:ext cx="7050379" cy="18112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6+ years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“limit digital media time” 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“encourage healthy habits &amp; limit screen activities”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“Media mentor: teach children how to use digital media as a tool to create, connect, and learn”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29DF9E-F319-6017-7106-9EAC82DFCBCD}"/>
              </a:ext>
            </a:extLst>
          </p:cNvPr>
          <p:cNvSpPr/>
          <p:nvPr/>
        </p:nvSpPr>
        <p:spPr>
          <a:xfrm>
            <a:off x="7727025" y="1419652"/>
            <a:ext cx="3420000" cy="152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chemeClr val="bg2">
                    <a:lumMod val="10000"/>
                  </a:schemeClr>
                </a:solidFill>
              </a:rPr>
              <a:t>2-5 years </a:t>
            </a:r>
          </a:p>
          <a:p>
            <a:pPr algn="ctr"/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&lt; 1 hour</a:t>
            </a:r>
            <a:br>
              <a:rPr lang="en-US" sz="2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co-viewed, educational &amp; high-quality, or video-chat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232383-E479-BDC9-2FCA-0E18EA89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 descr="Canadian Paediatric Society / Société canadienne de pédiatrie | LinkedIn">
            <a:extLst>
              <a:ext uri="{FF2B5EF4-FFF2-40B4-BE49-F238E27FC236}">
                <a16:creationId xmlns:a16="http://schemas.microsoft.com/office/drawing/2014/main" id="{16FA9C26-44F1-72D6-A540-183F3666B4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33" b="29744"/>
          <a:stretch/>
        </p:blipFill>
        <p:spPr bwMode="auto">
          <a:xfrm>
            <a:off x="5927286" y="512711"/>
            <a:ext cx="1756953" cy="7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ublic Health Agency of Sweden - Wikipedia">
            <a:extLst>
              <a:ext uri="{FF2B5EF4-FFF2-40B4-BE49-F238E27FC236}">
                <a16:creationId xmlns:a16="http://schemas.microsoft.com/office/drawing/2014/main" id="{BA970795-DA52-5514-7410-00ABC6D8A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763" y="494190"/>
            <a:ext cx="2353284" cy="76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WHO: World Health Organisation - Office of the Secretary-General's Envoy on  Youth">
            <a:extLst>
              <a:ext uri="{FF2B5EF4-FFF2-40B4-BE49-F238E27FC236}">
                <a16:creationId xmlns:a16="http://schemas.microsoft.com/office/drawing/2014/main" id="{18D5FCD9-7BA1-3984-C8F3-50830A6946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3" r="63034"/>
          <a:stretch/>
        </p:blipFill>
        <p:spPr bwMode="auto">
          <a:xfrm>
            <a:off x="4581762" y="19071"/>
            <a:ext cx="1264057" cy="110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ACAP Home">
            <a:extLst>
              <a:ext uri="{FF2B5EF4-FFF2-40B4-BE49-F238E27FC236}">
                <a16:creationId xmlns:a16="http://schemas.microsoft.com/office/drawing/2014/main" id="{3C07E358-1F7C-CA12-F2B7-C7F621AF3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031" y="114996"/>
            <a:ext cx="1709677" cy="84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lookaside.fbsbx.com/lookaside/crawler/media/?me...">
            <a:extLst>
              <a:ext uri="{FF2B5EF4-FFF2-40B4-BE49-F238E27FC236}">
                <a16:creationId xmlns:a16="http://schemas.microsoft.com/office/drawing/2014/main" id="{487A8C53-841E-D2C7-6490-2E6DE589D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405" y="99185"/>
            <a:ext cx="845069" cy="84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EAE9FA-0C23-BCA3-5023-39CD771985AB}"/>
              </a:ext>
            </a:extLst>
          </p:cNvPr>
          <p:cNvSpPr txBox="1"/>
          <p:nvPr/>
        </p:nvSpPr>
        <p:spPr>
          <a:xfrm>
            <a:off x="90710" y="4469123"/>
            <a:ext cx="3915633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18+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	commercial social media</a:t>
            </a:r>
          </a:p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Parents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limit screens in maternity wards,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phone use “should be addressed” among childminders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824C9B-F6CB-1A59-E292-48185F138C04}"/>
              </a:ext>
            </a:extLst>
          </p:cNvPr>
          <p:cNvSpPr txBox="1"/>
          <p:nvPr/>
        </p:nvSpPr>
        <p:spPr>
          <a:xfrm rot="20783134">
            <a:off x="1524783" y="3895571"/>
            <a:ext cx="14257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dirty="0"/>
              <a:t>🇫🇷</a:t>
            </a:r>
          </a:p>
        </p:txBody>
      </p:sp>
      <p:pic>
        <p:nvPicPr>
          <p:cNvPr id="1026" name="Picture 2" descr="Home: Youth and media">
            <a:extLst>
              <a:ext uri="{FF2B5EF4-FFF2-40B4-BE49-F238E27FC236}">
                <a16:creationId xmlns:a16="http://schemas.microsoft.com/office/drawing/2014/main" id="{31DF2AD3-AF5D-00C5-D9F9-64DCA1F61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411" y="520894"/>
            <a:ext cx="980141" cy="82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60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17DC-3D57-6768-21C5-2ED85DC4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Screens today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Regulation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11B9F9-B1F4-5C95-657B-31B816D45BB4}"/>
              </a:ext>
            </a:extLst>
          </p:cNvPr>
          <p:cNvSpPr txBox="1"/>
          <p:nvPr/>
        </p:nvSpPr>
        <p:spPr>
          <a:xfrm>
            <a:off x="0" y="6611997"/>
            <a:ext cx="7747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200" dirty="0" err="1">
                <a:solidFill>
                  <a:schemeClr val="accent1">
                    <a:lumMod val="50000"/>
                  </a:schemeClr>
                </a:solidFill>
              </a:rPr>
              <a:t>www.cigionline.org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/articles/battling-the-myths-of-internet-regulation-as-we-consider-the-next-iteration-of-bill-c-10/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61FE7D-3A3D-FACF-7BC1-76DBA025A098}"/>
              </a:ext>
            </a:extLst>
          </p:cNvPr>
          <p:cNvSpPr/>
          <p:nvPr/>
        </p:nvSpPr>
        <p:spPr>
          <a:xfrm>
            <a:off x="3704268" y="800100"/>
            <a:ext cx="3773710" cy="52902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Internet exceptionalism</a:t>
            </a:r>
          </a:p>
          <a:p>
            <a:pPr algn="ctr"/>
            <a:endParaRPr lang="en-US" sz="2800" b="1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Unfettered freedom of speech, minimal government regulation, private-sector development of content &amp; services, </a:t>
            </a:r>
            <a:r>
              <a:rPr lang="en-US" sz="2400" b="1" dirty="0">
                <a:solidFill>
                  <a:srgbClr val="000000"/>
                </a:solidFill>
              </a:rPr>
              <a:t>preference for market-based solutions over state intervention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318742-3834-B63A-F9D5-CF656A20CBBF}"/>
              </a:ext>
            </a:extLst>
          </p:cNvPr>
          <p:cNvSpPr/>
          <p:nvPr/>
        </p:nvSpPr>
        <p:spPr>
          <a:xfrm>
            <a:off x="7734893" y="786727"/>
            <a:ext cx="3773710" cy="52902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Platform exceptionalism</a:t>
            </a:r>
          </a:p>
          <a:p>
            <a:pPr algn="ctr"/>
            <a:endParaRPr lang="en-US" sz="2800" b="1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Companies create </a:t>
            </a:r>
            <a:r>
              <a:rPr lang="en-US" sz="2400" b="1" dirty="0">
                <a:solidFill>
                  <a:srgbClr val="000000"/>
                </a:solidFill>
              </a:rPr>
              <a:t>algorithmically-enabled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b="1" dirty="0">
                <a:solidFill>
                  <a:srgbClr val="000000"/>
                </a:solidFill>
              </a:rPr>
              <a:t>content-curated</a:t>
            </a:r>
            <a:r>
              <a:rPr lang="en-US" sz="2400" dirty="0">
                <a:solidFill>
                  <a:srgbClr val="000000"/>
                </a:solidFill>
              </a:rPr>
              <a:t> environment for commercial gain while simultaneously claiming they operate as neutral providers of communication &amp; ideas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348CFC6-4163-405E-26E3-A2043870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3FC96FD-7422-8264-7B0F-3279D8DBF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E793ECD-3BE7-D04B-1619-95320F5C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9C4721-91B9-602F-17FF-3D5252A6DB32}"/>
              </a:ext>
            </a:extLst>
          </p:cNvPr>
          <p:cNvSpPr txBox="1"/>
          <p:nvPr/>
        </p:nvSpPr>
        <p:spPr>
          <a:xfrm>
            <a:off x="0" y="6339002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www.ftc.gov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/legal-library/browse/rules/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childrens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-online-privacy-protection-rule-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coppa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www.justice.gc.ca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eng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csj-sjc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/pl/charter-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charte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/c63.html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commission.europa.eu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/strategy-and-policy/priorities-2019-2024/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europe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-fit-digital-age/digital-services-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act_en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3FE17C-A843-4474-B626-BEA46DE3349A}"/>
              </a:ext>
            </a:extLst>
          </p:cNvPr>
          <p:cNvSpPr txBox="1"/>
          <p:nvPr/>
        </p:nvSpPr>
        <p:spPr>
          <a:xfrm>
            <a:off x="3865607" y="3427973"/>
            <a:ext cx="8022872" cy="28315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Bill C-63: The Online Harms Act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i="0" u="none" strike="noStrike" dirty="0">
                <a:solidFill>
                  <a:srgbClr val="333333"/>
                </a:solidFill>
                <a:effectLst/>
              </a:rPr>
              <a:t>to hold social media services accountable </a:t>
            </a:r>
            <a:r>
              <a:rPr lang="en-GB" sz="2200" b="0" i="0" u="none" strike="noStrike" dirty="0">
                <a:solidFill>
                  <a:srgbClr val="333333"/>
                </a:solidFill>
                <a:effectLst/>
              </a:rPr>
              <a:t>for reducing exposure to harmful content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to prevent and deter hate crimes and hate propaganda offences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to allow recourse to the Canadian Human Rights Commission against individual users who post hate speech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333333"/>
                </a:solidFill>
              </a:rPr>
              <a:t>t</a:t>
            </a:r>
            <a:r>
              <a:rPr lang="en-GB" sz="2200" b="0" i="0" u="none" strike="noStrike" dirty="0">
                <a:solidFill>
                  <a:srgbClr val="333333"/>
                </a:solidFill>
                <a:effectLst/>
              </a:rPr>
              <a:t>o require reporting of child pornography online by persons who provide an internet service</a:t>
            </a:r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9B29EE-8D9C-DC25-6BEE-50792669413E}"/>
              </a:ext>
            </a:extLst>
          </p:cNvPr>
          <p:cNvSpPr/>
          <p:nvPr/>
        </p:nvSpPr>
        <p:spPr>
          <a:xfrm>
            <a:off x="6572411" y="1271699"/>
            <a:ext cx="5333997" cy="2026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Children’s Online Privacy Protection Act 1998</a:t>
            </a:r>
          </a:p>
          <a:p>
            <a:pPr lvl="1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U.S. law around child privacy</a:t>
            </a:r>
          </a:p>
          <a:p>
            <a:pPr lvl="1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Federal 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TRADE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Commission </a:t>
            </a:r>
          </a:p>
          <a:p>
            <a:pPr lvl="1"/>
            <a:r>
              <a:rPr lang="en-US" sz="2000" i="1" dirty="0">
                <a:solidFill>
                  <a:schemeClr val="bg2">
                    <a:lumMod val="10000"/>
                  </a:schemeClr>
                </a:solidFill>
              </a:rPr>
              <a:t>…not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Federal Communications Commission </a:t>
            </a:r>
          </a:p>
          <a:p>
            <a:pPr lvl="1"/>
            <a:r>
              <a:rPr lang="en-US" sz="2000" i="1" dirty="0">
                <a:solidFill>
                  <a:schemeClr val="bg2">
                    <a:lumMod val="10000"/>
                  </a:schemeClr>
                </a:solidFill>
              </a:rPr>
              <a:t>…not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U.S. Public Health Service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9EEA35-D89A-AEDB-8F4B-5390F56C58A9}"/>
              </a:ext>
            </a:extLst>
          </p:cNvPr>
          <p:cNvSpPr/>
          <p:nvPr/>
        </p:nvSpPr>
        <p:spPr>
          <a:xfrm>
            <a:off x="3883535" y="1271699"/>
            <a:ext cx="2688875" cy="2026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000000"/>
                </a:solidFill>
              </a:rPr>
              <a:t>Age to join most social media platforms: </a:t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13 years old</a:t>
            </a:r>
          </a:p>
        </p:txBody>
      </p:sp>
      <p:pic>
        <p:nvPicPr>
          <p:cNvPr id="20" name="Graphic 19" descr="Maple leaf with solid fill">
            <a:extLst>
              <a:ext uri="{FF2B5EF4-FFF2-40B4-BE49-F238E27FC236}">
                <a16:creationId xmlns:a16="http://schemas.microsoft.com/office/drawing/2014/main" id="{501043CF-7C41-7CC0-0396-096CE8B924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579" y="3463894"/>
            <a:ext cx="390283" cy="3902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5FCC4AB-BD07-818B-C4EA-8055152CCBC8}"/>
              </a:ext>
            </a:extLst>
          </p:cNvPr>
          <p:cNvSpPr/>
          <p:nvPr/>
        </p:nvSpPr>
        <p:spPr>
          <a:xfrm>
            <a:off x="261255" y="1230833"/>
            <a:ext cx="3460376" cy="50286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EU Digital Services Act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6324B"/>
                </a:solidFill>
                <a:effectLst/>
              </a:rPr>
              <a:t>to prevent illegal and harmful activities</a:t>
            </a:r>
            <a:r>
              <a:rPr lang="en-GB" sz="2400" dirty="0">
                <a:solidFill>
                  <a:srgbClr val="26324B"/>
                </a:solidFill>
              </a:rPr>
              <a:t> and </a:t>
            </a:r>
            <a:r>
              <a:rPr lang="en-GB" sz="2400" b="0" i="0" u="none" strike="noStrike" dirty="0">
                <a:solidFill>
                  <a:srgbClr val="26324B"/>
                </a:solidFill>
                <a:effectLst/>
              </a:rPr>
              <a:t>disinformation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6324B"/>
                </a:solidFill>
              </a:rPr>
              <a:t>to </a:t>
            </a:r>
            <a:r>
              <a:rPr lang="en-GB" sz="2400" b="0" i="0" u="none" strike="noStrike" dirty="0">
                <a:solidFill>
                  <a:srgbClr val="26324B"/>
                </a:solidFill>
                <a:effectLst/>
              </a:rPr>
              <a:t>ensure user 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6324B"/>
                </a:solidFill>
              </a:rPr>
              <a:t>to </a:t>
            </a:r>
            <a:r>
              <a:rPr lang="en-GB" sz="2400" b="0" i="0" u="none" strike="noStrike" dirty="0">
                <a:solidFill>
                  <a:srgbClr val="26324B"/>
                </a:solidFill>
                <a:effectLst/>
              </a:rPr>
              <a:t>protect rights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6324B"/>
                </a:solidFill>
              </a:rPr>
              <a:t>to </a:t>
            </a:r>
            <a:r>
              <a:rPr lang="en-GB" sz="2400" b="0" i="0" u="none" strike="noStrike" dirty="0">
                <a:solidFill>
                  <a:srgbClr val="26324B"/>
                </a:solidFill>
                <a:effectLst/>
              </a:rPr>
              <a:t>create a fair &amp; open online environment</a:t>
            </a:r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A2896C-379D-28D9-20B9-73AC1669FD09}"/>
              </a:ext>
            </a:extLst>
          </p:cNvPr>
          <p:cNvSpPr/>
          <p:nvPr/>
        </p:nvSpPr>
        <p:spPr>
          <a:xfrm>
            <a:off x="-26938" y="0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   Screens today </a:t>
            </a:r>
            <a:br>
              <a:rPr lang="en-US" sz="3600" b="1" dirty="0">
                <a:solidFill>
                  <a:schemeClr val="bg2"/>
                </a:solidFill>
              </a:rPr>
            </a:br>
            <a:r>
              <a:rPr lang="en-US" sz="3200" b="1" dirty="0">
                <a:solidFill>
                  <a:schemeClr val="bg2"/>
                </a:solidFill>
              </a:rPr>
              <a:t>  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Regulations</a:t>
            </a:r>
          </a:p>
        </p:txBody>
      </p:sp>
    </p:spTree>
    <p:extLst>
      <p:ext uri="{BB962C8B-B14F-4D97-AF65-F5344CB8AC3E}">
        <p14:creationId xmlns:p14="http://schemas.microsoft.com/office/powerpoint/2010/main" val="405288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94DC0-985B-CE45-3FB1-5F705B0F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Screens today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Research</a:t>
            </a: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4782F-EF2B-27A6-5624-EC44AB827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D37E8-37C7-7DDD-6525-BC48065A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1BB77E8-520F-7C43-ACB0-2E62A35C425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0A9C20-270F-C4A2-584C-88C5C394CC0B}"/>
              </a:ext>
            </a:extLst>
          </p:cNvPr>
          <p:cNvSpPr/>
          <p:nvPr/>
        </p:nvSpPr>
        <p:spPr>
          <a:xfrm>
            <a:off x="3586246" y="741836"/>
            <a:ext cx="3881358" cy="537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Instruments</a:t>
            </a:r>
          </a:p>
          <a:p>
            <a:pPr algn="ctr"/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Time by device/modality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Time on content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Time on active use, </a:t>
            </a:r>
            <a:br>
              <a:rPr lang="en-US" sz="2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time on passive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Time of day</a:t>
            </a:r>
          </a:p>
          <a:p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Bespoke apps to record usage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Screenshot of endogenous screentime apps</a:t>
            </a:r>
          </a:p>
          <a:p>
            <a:pPr algn="ctr"/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6B9B86-5FBF-8656-9CED-3B864B26FE8A}"/>
              </a:ext>
            </a:extLst>
          </p:cNvPr>
          <p:cNvSpPr/>
          <p:nvPr/>
        </p:nvSpPr>
        <p:spPr>
          <a:xfrm>
            <a:off x="7611106" y="4201886"/>
            <a:ext cx="4058380" cy="19142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Ethics</a:t>
            </a:r>
          </a:p>
          <a:p>
            <a:pPr algn="ctr"/>
            <a:endParaRPr lang="en-US" sz="11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Questionnaire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Invasive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Identifiable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E926A1-8466-F32A-B38C-BA31A5A1AD20}"/>
              </a:ext>
            </a:extLst>
          </p:cNvPr>
          <p:cNvSpPr/>
          <p:nvPr/>
        </p:nvSpPr>
        <p:spPr>
          <a:xfrm>
            <a:off x="7611106" y="741835"/>
            <a:ext cx="4058380" cy="3312000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Measurement Error</a:t>
            </a:r>
          </a:p>
          <a:p>
            <a:pPr algn="ctr"/>
            <a:endParaRPr lang="en-US" sz="11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Self-report &amp; Parent-report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Social desirability bias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Lack of awareness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Non-representative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Inaccurate screenshot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Technological capacity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Questionnaire length</a:t>
            </a:r>
          </a:p>
          <a:p>
            <a:pPr algn="ctr"/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40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61FA2-5508-97E9-FE6E-9358F7EB3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DDFBC-8BC6-D8E8-6EFF-D87FCD98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</a:t>
            </a:r>
            <a:br>
              <a:rPr lang="en-US" dirty="0"/>
            </a:br>
            <a:r>
              <a:rPr lang="en-US" dirty="0"/>
              <a:t>the </a:t>
            </a:r>
            <a:br>
              <a:rPr lang="en-US" dirty="0"/>
            </a:br>
            <a:r>
              <a:rPr lang="en-US" dirty="0"/>
              <a:t>Digital World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D15021-5F36-A022-302D-561C0FFB8C22}"/>
              </a:ext>
            </a:extLst>
          </p:cNvPr>
          <p:cNvSpPr/>
          <p:nvPr/>
        </p:nvSpPr>
        <p:spPr>
          <a:xfrm>
            <a:off x="3620552" y="3638550"/>
            <a:ext cx="2539752" cy="25212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Current guidelines mainly focus on younger children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64E46F-23F9-F9C6-BE5D-1D8EB1FE1BB6}"/>
              </a:ext>
            </a:extLst>
          </p:cNvPr>
          <p:cNvSpPr/>
          <p:nvPr/>
        </p:nvSpPr>
        <p:spPr>
          <a:xfrm>
            <a:off x="6352113" y="2762250"/>
            <a:ext cx="5271312" cy="14223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Communications technology has had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little regulation, but that is changing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4345D8-7B49-7BE5-5956-859BC0E96CA6}"/>
              </a:ext>
            </a:extLst>
          </p:cNvPr>
          <p:cNvSpPr/>
          <p:nvPr/>
        </p:nvSpPr>
        <p:spPr>
          <a:xfrm>
            <a:off x="3620552" y="834861"/>
            <a:ext cx="2539752" cy="25941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Communications technology &amp; platforms are changing rapidly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CF7285D-AD5D-0681-D4E1-455990D6B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6815B5-3BB6-5E97-4C97-6B6DFB4C83E7}"/>
              </a:ext>
            </a:extLst>
          </p:cNvPr>
          <p:cNvSpPr/>
          <p:nvPr/>
        </p:nvSpPr>
        <p:spPr>
          <a:xfrm>
            <a:off x="6352112" y="4381112"/>
            <a:ext cx="5271314" cy="17787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Accurate &amp; ethical research on the benefits and harms of screen time and content presents challenges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6B962-4595-3C99-6BB6-033B61838626}"/>
              </a:ext>
            </a:extLst>
          </p:cNvPr>
          <p:cNvSpPr/>
          <p:nvPr/>
        </p:nvSpPr>
        <p:spPr>
          <a:xfrm>
            <a:off x="6352112" y="834861"/>
            <a:ext cx="5271313" cy="17749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Screens can have many benefits for individuals and even societies, but they can also present harms in new ways</a:t>
            </a:r>
          </a:p>
        </p:txBody>
      </p:sp>
    </p:spTree>
    <p:extLst>
      <p:ext uri="{BB962C8B-B14F-4D97-AF65-F5344CB8AC3E}">
        <p14:creationId xmlns:p14="http://schemas.microsoft.com/office/powerpoint/2010/main" val="84032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B21D9A-833E-5F91-B4E7-0911EFDFD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0F67F36-43B0-508A-E34A-5D7D8E31F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87C635-14E1-461D-6FC3-FEE22CBE1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D72F037-6EFE-291C-B1A0-07D9314090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98EB7B-5D4A-619E-D6E1-3AA13C3E4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F3FEB14-F31E-D18E-15F5-830B10097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4521FE3-4FDC-9465-9FE0-94F031314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4398" y="1298448"/>
            <a:ext cx="731520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Growing Up in the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Digital World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48CDE4-0A26-DA6D-6DC7-5F15F2F07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4397" y="4670246"/>
            <a:ext cx="6714232" cy="914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Screens in family life and early childhood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C26CF-2465-9C73-3D18-260006945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135" y="6356350"/>
            <a:ext cx="153092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1BB77E8-520F-7C43-ACB0-2E62A35C4255}" type="slidenum">
              <a:rPr lang="en-US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15</a:t>
            </a:fld>
            <a:endParaRPr lang="en-US" b="1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786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8C6CBC-2906-3C79-7E7C-B550E30AA55A}"/>
              </a:ext>
            </a:extLst>
          </p:cNvPr>
          <p:cNvSpPr/>
          <p:nvPr/>
        </p:nvSpPr>
        <p:spPr>
          <a:xfrm>
            <a:off x="405316" y="1210461"/>
            <a:ext cx="7279991" cy="182674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Cross-sectional, convenience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3"/>
                </a:solidFill>
              </a:rPr>
              <a:t>Infants 7-18 months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N = 1085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November 2011 – July 2018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533A2E-2881-FEEA-A01C-46E551F1369D}"/>
              </a:ext>
            </a:extLst>
          </p:cNvPr>
          <p:cNvSpPr/>
          <p:nvPr/>
        </p:nvSpPr>
        <p:spPr>
          <a:xfrm>
            <a:off x="7785826" y="1210461"/>
            <a:ext cx="4084726" cy="355256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Measures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Parenting Stress Index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Household income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sex at birth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Negative affect (IBQ)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Average minutes of child screen exposure per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Average count of meals during screen exposure per week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163A86-A9E3-92BC-B2DE-0D54B8D1B765}"/>
              </a:ext>
            </a:extLst>
          </p:cNvPr>
          <p:cNvSpPr txBox="1"/>
          <p:nvPr/>
        </p:nvSpPr>
        <p:spPr>
          <a:xfrm>
            <a:off x="0" y="6481579"/>
            <a:ext cx="1219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Tombeau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Cost K, Korczak D, </a:t>
            </a:r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Charach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A, et al. Association of Parental and Contextual Stressors With Child Screen Exposure and Child Screen Exposure Combined With Feeding. 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JAMA </a:t>
            </a:r>
            <a:r>
              <a:rPr lang="en-GB" sz="1000" b="0" i="1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Netw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Open.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 2020;3(2):e1920557. doi:10.1001/jamanetworkopen.2019.20557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84485C46-0E04-03C3-792F-6CC1AFCD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0ECA65-40CE-1956-69F8-5E3393FE1A37}"/>
              </a:ext>
            </a:extLst>
          </p:cNvPr>
          <p:cNvSpPr/>
          <p:nvPr/>
        </p:nvSpPr>
        <p:spPr>
          <a:xfrm>
            <a:off x="405316" y="3165438"/>
            <a:ext cx="7279991" cy="30817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Hypotheses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CF6B374-544A-6114-5C22-ED748DB4CA76}"/>
              </a:ext>
            </a:extLst>
          </p:cNvPr>
          <p:cNvSpPr/>
          <p:nvPr/>
        </p:nvSpPr>
        <p:spPr>
          <a:xfrm>
            <a:off x="505834" y="4171632"/>
            <a:ext cx="3405763" cy="17206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Higher parenting stress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Higher child negative affect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Older child age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Single parent homes 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Lower household income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C84D1A2-A5CD-8159-E3B3-D230A1B99B17}"/>
              </a:ext>
            </a:extLst>
          </p:cNvPr>
          <p:cNvSpPr/>
          <p:nvPr/>
        </p:nvSpPr>
        <p:spPr>
          <a:xfrm>
            <a:off x="4986539" y="4171632"/>
            <a:ext cx="2645478" cy="7005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screen exposure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3A556E4-0449-5A86-2F5B-B787BF0DA450}"/>
              </a:ext>
            </a:extLst>
          </p:cNvPr>
          <p:cNvSpPr/>
          <p:nvPr/>
        </p:nvSpPr>
        <p:spPr>
          <a:xfrm>
            <a:off x="4986539" y="5191750"/>
            <a:ext cx="2645478" cy="7005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meals during screen exposure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403D47-F012-88E4-4CD6-49C00C3925AA}"/>
              </a:ext>
            </a:extLst>
          </p:cNvPr>
          <p:cNvSpPr/>
          <p:nvPr/>
        </p:nvSpPr>
        <p:spPr>
          <a:xfrm>
            <a:off x="-26938" y="0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Screentime, Eating during Screentime, &amp; Parenting Stress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856C1B1D-6EC9-61B3-9E20-3F22035C3056}"/>
              </a:ext>
            </a:extLst>
          </p:cNvPr>
          <p:cNvSpPr/>
          <p:nvPr/>
        </p:nvSpPr>
        <p:spPr>
          <a:xfrm>
            <a:off x="3900573" y="4354867"/>
            <a:ext cx="1224316" cy="395014"/>
          </a:xfrm>
          <a:prstGeom prst="rightArrow">
            <a:avLst>
              <a:gd name="adj1" fmla="val 29705"/>
              <a:gd name="adj2" fmla="val 5851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9E705B-9364-BE17-E7CB-EF716B91874D}"/>
              </a:ext>
            </a:extLst>
          </p:cNvPr>
          <p:cNvSpPr txBox="1"/>
          <p:nvPr/>
        </p:nvSpPr>
        <p:spPr>
          <a:xfrm>
            <a:off x="4237867" y="407095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0DD3EC-31EE-6CA2-7A98-CEA29E9F5FE8}"/>
              </a:ext>
            </a:extLst>
          </p:cNvPr>
          <p:cNvSpPr txBox="1"/>
          <p:nvPr/>
        </p:nvSpPr>
        <p:spPr>
          <a:xfrm>
            <a:off x="4240134" y="509967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78409F3F-D265-1166-F6A8-CF840AC9A2B9}"/>
              </a:ext>
            </a:extLst>
          </p:cNvPr>
          <p:cNvSpPr/>
          <p:nvPr/>
        </p:nvSpPr>
        <p:spPr>
          <a:xfrm>
            <a:off x="3900573" y="5369017"/>
            <a:ext cx="1224316" cy="395014"/>
          </a:xfrm>
          <a:prstGeom prst="rightArrow">
            <a:avLst>
              <a:gd name="adj1" fmla="val 29705"/>
              <a:gd name="adj2" fmla="val 5851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7D368E-6050-9EE4-6236-15EC878CA0C8}"/>
              </a:ext>
            </a:extLst>
          </p:cNvPr>
          <p:cNvSpPr/>
          <p:nvPr/>
        </p:nvSpPr>
        <p:spPr>
          <a:xfrm>
            <a:off x="7785825" y="4872144"/>
            <a:ext cx="4084727" cy="137508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Statistical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Zero-inflated negative binomial models</a:t>
            </a:r>
          </a:p>
        </p:txBody>
      </p:sp>
    </p:spTree>
    <p:extLst>
      <p:ext uri="{BB962C8B-B14F-4D97-AF65-F5344CB8AC3E}">
        <p14:creationId xmlns:p14="http://schemas.microsoft.com/office/powerpoint/2010/main" val="10874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9" grpId="0" animBg="1"/>
      <p:bldP spid="14" grpId="0" animBg="1"/>
      <p:bldP spid="15" grpId="0" animBg="1"/>
      <p:bldP spid="16" grpId="0" animBg="1"/>
      <p:bldP spid="26" grpId="0" animBg="1"/>
      <p:bldP spid="28" grpId="0"/>
      <p:bldP spid="29" grpId="0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7C0327D-F9A7-1DD0-8D0F-C51844969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F7FD73-5E64-562F-41F8-17D258A81F59}"/>
              </a:ext>
            </a:extLst>
          </p:cNvPr>
          <p:cNvSpPr/>
          <p:nvPr/>
        </p:nvSpPr>
        <p:spPr>
          <a:xfrm>
            <a:off x="26938" y="1333008"/>
            <a:ext cx="12138124" cy="49907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Child Screen Exposure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3DF0E63-3C2F-218D-729D-02ACE616AF61}"/>
              </a:ext>
            </a:extLst>
          </p:cNvPr>
          <p:cNvSpPr/>
          <p:nvPr/>
        </p:nvSpPr>
        <p:spPr>
          <a:xfrm>
            <a:off x="380002" y="2041662"/>
            <a:ext cx="11475114" cy="37334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3D315E-EA0B-DDF2-0E7E-2E103EDB621B}"/>
              </a:ext>
            </a:extLst>
          </p:cNvPr>
          <p:cNvSpPr txBox="1"/>
          <p:nvPr/>
        </p:nvSpPr>
        <p:spPr>
          <a:xfrm>
            <a:off x="0" y="6481579"/>
            <a:ext cx="1219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Tombeau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Cost K, Korczak D, </a:t>
            </a:r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Charach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A, et al. Association of Parental and Contextual Stressors With Child Screen Exposure and Child Screen Exposure Combined With Feeding. 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JAMA </a:t>
            </a:r>
            <a:r>
              <a:rPr lang="en-GB" sz="1000" b="0" i="1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Netw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Open.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 2020;3(2):e1920557. doi:10.1001/jamanetworkopen.2019.20557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EE190E89-40CC-105F-3F1A-A02A1053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17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F00361-B865-7E7F-521E-21D779FA4D26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Screentime, Eating during Screentime, &amp; Parenting Stress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F5911-AF70-72BB-D69C-A6A91A9B556D}"/>
              </a:ext>
            </a:extLst>
          </p:cNvPr>
          <p:cNvSpPr txBox="1"/>
          <p:nvPr/>
        </p:nvSpPr>
        <p:spPr>
          <a:xfrm>
            <a:off x="6928741" y="2231699"/>
            <a:ext cx="2526654" cy="1077218"/>
          </a:xfrm>
          <a:prstGeom prst="rect">
            <a:avLst/>
          </a:prstGeom>
          <a:solidFill>
            <a:schemeClr val="tx1"/>
          </a:solidFill>
          <a:ln w="571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Any vs. None</a:t>
            </a:r>
          </a:p>
          <a:p>
            <a:r>
              <a:rPr lang="en-US" sz="2000" dirty="0">
                <a:solidFill>
                  <a:srgbClr val="000000"/>
                </a:solidFill>
              </a:rPr>
              <a:t>Higher parenting stress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Older child 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5BADEE-6317-8B04-309D-BAA461C87D38}"/>
              </a:ext>
            </a:extLst>
          </p:cNvPr>
          <p:cNvSpPr txBox="1"/>
          <p:nvPr/>
        </p:nvSpPr>
        <p:spPr>
          <a:xfrm>
            <a:off x="6878068" y="4531415"/>
            <a:ext cx="2628000" cy="1077218"/>
          </a:xfrm>
          <a:prstGeom prst="rect">
            <a:avLst/>
          </a:prstGeom>
          <a:solidFill>
            <a:srgbClr val="F189AC"/>
          </a:solidFill>
          <a:ln w="571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More vs. Less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Higher parenting stress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Lower household income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88D1095-D83F-4CBB-59DB-0CC4CCE713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984048"/>
              </p:ext>
            </p:extLst>
          </p:nvPr>
        </p:nvGraphicFramePr>
        <p:xfrm>
          <a:off x="1070080" y="2062101"/>
          <a:ext cx="3794400" cy="322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924F6ED2-BBDE-B954-E273-058780EF66B4}"/>
              </a:ext>
            </a:extLst>
          </p:cNvPr>
          <p:cNvSpPr txBox="1"/>
          <p:nvPr/>
        </p:nvSpPr>
        <p:spPr>
          <a:xfrm>
            <a:off x="6043211" y="3484916"/>
            <a:ext cx="42977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Of those with screen exposure: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59 min screen exposure per day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6D3680-628D-70FE-3CB0-6C79179A351F}"/>
              </a:ext>
            </a:extLst>
          </p:cNvPr>
          <p:cNvSpPr txBox="1"/>
          <p:nvPr/>
        </p:nvSpPr>
        <p:spPr>
          <a:xfrm>
            <a:off x="1955806" y="5129827"/>
            <a:ext cx="1871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No screen exposure</a:t>
            </a:r>
          </a:p>
          <a:p>
            <a:pPr algn="ctr"/>
            <a:r>
              <a:rPr lang="en-US" sz="1600" b="1" dirty="0">
                <a:solidFill>
                  <a:srgbClr val="EE5587"/>
                </a:solidFill>
              </a:rPr>
              <a:t>Screen exposure</a:t>
            </a:r>
          </a:p>
        </p:txBody>
      </p:sp>
    </p:spTree>
    <p:extLst>
      <p:ext uri="{BB962C8B-B14F-4D97-AF65-F5344CB8AC3E}">
        <p14:creationId xmlns:p14="http://schemas.microsoft.com/office/powerpoint/2010/main" val="327144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FC266CB-B4F8-EC69-8873-072938A41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D0945C-0012-B632-DBB4-A4A787C88881}"/>
              </a:ext>
            </a:extLst>
          </p:cNvPr>
          <p:cNvSpPr/>
          <p:nvPr/>
        </p:nvSpPr>
        <p:spPr>
          <a:xfrm>
            <a:off x="0" y="1333009"/>
            <a:ext cx="12165061" cy="49907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Child Meals during Screen Exposure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03056F-3C64-03FE-C4FE-2B0CB54609EC}"/>
              </a:ext>
            </a:extLst>
          </p:cNvPr>
          <p:cNvSpPr txBox="1"/>
          <p:nvPr/>
        </p:nvSpPr>
        <p:spPr>
          <a:xfrm>
            <a:off x="0" y="6481579"/>
            <a:ext cx="1219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Tombeau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Cost K, Korczak D, </a:t>
            </a:r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Charach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A, et al. Association of Parental and Contextual Stressors With Child Screen Exposure and Child Screen Exposure Combined With Feeding. 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JAMA </a:t>
            </a:r>
            <a:r>
              <a:rPr lang="en-GB" sz="1000" b="0" i="1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Netw</a:t>
            </a:r>
            <a:r>
              <a:rPr lang="en-GB" sz="1000" b="0" i="1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 Open.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Guardian TextSans Web"/>
              </a:rPr>
              <a:t> 2020;3(2):e1920557. doi:10.1001/jamanetworkopen.2019.20557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03B8344B-C0F7-CE30-7611-3F4969100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18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A5152F-8133-90C2-A4B1-38D5BE7C11C2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Screentime, Eating during Screentime, &amp; Parenting Stress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09E9FA-EF09-7E84-9CDE-164B21334361}"/>
              </a:ext>
            </a:extLst>
          </p:cNvPr>
          <p:cNvSpPr/>
          <p:nvPr/>
        </p:nvSpPr>
        <p:spPr>
          <a:xfrm>
            <a:off x="380002" y="2041662"/>
            <a:ext cx="11475114" cy="37334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B91352AF-D4EC-D6D9-499B-9BEAEB76C1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2730288"/>
              </p:ext>
            </p:extLst>
          </p:nvPr>
        </p:nvGraphicFramePr>
        <p:xfrm>
          <a:off x="1316472" y="2103848"/>
          <a:ext cx="3793762" cy="3378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D5470D1-0E8A-0332-C23F-8C3BC509DFF9}"/>
              </a:ext>
            </a:extLst>
          </p:cNvPr>
          <p:cNvSpPr txBox="1"/>
          <p:nvPr/>
        </p:nvSpPr>
        <p:spPr>
          <a:xfrm>
            <a:off x="5329657" y="3443670"/>
            <a:ext cx="6085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Of those who ate meals during screen exposure: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4.4 meals during screen exposure per week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C72C60-5FF0-7BB8-F96C-6B758E2A25EA}"/>
              </a:ext>
            </a:extLst>
          </p:cNvPr>
          <p:cNvSpPr txBox="1"/>
          <p:nvPr/>
        </p:nvSpPr>
        <p:spPr>
          <a:xfrm>
            <a:off x="1755146" y="5187727"/>
            <a:ext cx="3043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No meals during screen exposure</a:t>
            </a:r>
          </a:p>
          <a:p>
            <a:pPr algn="ctr"/>
            <a:r>
              <a:rPr lang="en-US" sz="1600" b="1" dirty="0">
                <a:solidFill>
                  <a:srgbClr val="EE5587"/>
                </a:solidFill>
              </a:rPr>
              <a:t>Meals during screen exposure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305952-FFC5-28BD-1307-026EBE1EB184}"/>
              </a:ext>
            </a:extLst>
          </p:cNvPr>
          <p:cNvSpPr txBox="1"/>
          <p:nvPr/>
        </p:nvSpPr>
        <p:spPr>
          <a:xfrm>
            <a:off x="7060117" y="2173156"/>
            <a:ext cx="2624400" cy="1077218"/>
          </a:xfrm>
          <a:prstGeom prst="rect">
            <a:avLst/>
          </a:prstGeom>
          <a:solidFill>
            <a:schemeClr val="tx1"/>
          </a:solidFill>
          <a:ln w="571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Any vs. None</a:t>
            </a:r>
          </a:p>
          <a:p>
            <a:r>
              <a:rPr lang="en-US" sz="2000" dirty="0">
                <a:solidFill>
                  <a:srgbClr val="000000"/>
                </a:solidFill>
              </a:rPr>
              <a:t>Older child age</a:t>
            </a:r>
          </a:p>
          <a:p>
            <a:r>
              <a:rPr lang="en-US" sz="2000" dirty="0">
                <a:solidFill>
                  <a:srgbClr val="000000"/>
                </a:solidFill>
              </a:rPr>
              <a:t>Lower household income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DCF6F6-2E19-9A18-E309-4C32422FC23A}"/>
              </a:ext>
            </a:extLst>
          </p:cNvPr>
          <p:cNvSpPr txBox="1"/>
          <p:nvPr/>
        </p:nvSpPr>
        <p:spPr>
          <a:xfrm>
            <a:off x="7060067" y="4483169"/>
            <a:ext cx="2624501" cy="1080000"/>
          </a:xfrm>
          <a:prstGeom prst="rect">
            <a:avLst/>
          </a:prstGeom>
          <a:solidFill>
            <a:srgbClr val="EE5587">
              <a:alpha val="68627"/>
            </a:srgbClr>
          </a:solidFill>
          <a:ln w="57150"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More vs. Less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Lower household income</a:t>
            </a:r>
          </a:p>
        </p:txBody>
      </p:sp>
    </p:spTree>
    <p:extLst>
      <p:ext uri="{BB962C8B-B14F-4D97-AF65-F5344CB8AC3E}">
        <p14:creationId xmlns:p14="http://schemas.microsoft.com/office/powerpoint/2010/main" val="220915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8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9623D3E-1B91-4322-37B9-EDF45D0C2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F913EC3-7966-A48D-B51E-AEF01EBDA646}"/>
              </a:ext>
            </a:extLst>
          </p:cNvPr>
          <p:cNvSpPr txBox="1"/>
          <p:nvPr/>
        </p:nvSpPr>
        <p:spPr>
          <a:xfrm>
            <a:off x="0" y="6633979"/>
            <a:ext cx="12192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Cost KT,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Unternaehrer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E, Tsujimoto K, et al. Patterns of parent screen use, child screen time, and child socio‐emotional problems at 5 years. Journal of neuroendocrinology. 2023;35(7):e13246. 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5C97156-FBAD-F1C9-32A9-E266011DB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19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62908F-098D-64B8-BB76-643E11CE3CE0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Patterns of parent screen use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D7FDCB-5357-8896-AEAE-CB7BA6AC68B6}"/>
              </a:ext>
            </a:extLst>
          </p:cNvPr>
          <p:cNvSpPr/>
          <p:nvPr/>
        </p:nvSpPr>
        <p:spPr>
          <a:xfrm>
            <a:off x="8174354" y="1195635"/>
            <a:ext cx="3932460" cy="532150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Measures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Data collection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Household income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Single parent household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Parent sex at birth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Parent average minutes per day of TV/DVD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Parent average minutes per day of handheld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average minutes per day of total screentime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socio-emotional problems (Strengths &amp; Difficulties Questionnaire)</a:t>
            </a: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D1CA3B-B224-7640-A9EC-1D040E61E307}"/>
              </a:ext>
            </a:extLst>
          </p:cNvPr>
          <p:cNvSpPr/>
          <p:nvPr/>
        </p:nvSpPr>
        <p:spPr>
          <a:xfrm>
            <a:off x="85186" y="1195635"/>
            <a:ext cx="3932460" cy="53215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Research Aims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To identify patterns of TV and handheld screen use by parents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To identify parent sociodemographic characteristics associated 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with patterns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To examine associations between patterns of parent screen use and child screen time and child socio-emotional problems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CBA7F-D25E-151D-88E9-2877CBE4A0FB}"/>
              </a:ext>
            </a:extLst>
          </p:cNvPr>
          <p:cNvSpPr/>
          <p:nvPr/>
        </p:nvSpPr>
        <p:spPr>
          <a:xfrm>
            <a:off x="4129770" y="1195634"/>
            <a:ext cx="3932460" cy="255474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Cross-sectional, convenience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3"/>
                </a:solidFill>
              </a:rPr>
              <a:t>Parents of 5-6 yr old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 = 867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January 2014 – December 2019</a:t>
            </a:r>
          </a:p>
          <a:p>
            <a:pPr algn="ctr"/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10C5B5-45A3-682C-0C7C-7EEA89D6B00E}"/>
              </a:ext>
            </a:extLst>
          </p:cNvPr>
          <p:cNvSpPr/>
          <p:nvPr/>
        </p:nvSpPr>
        <p:spPr>
          <a:xfrm>
            <a:off x="4129770" y="3841604"/>
            <a:ext cx="3932460" cy="267554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Statistical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Latent Profile Analysis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Wald tests (3-step BCH method)</a:t>
            </a:r>
          </a:p>
        </p:txBody>
      </p:sp>
    </p:spTree>
    <p:extLst>
      <p:ext uri="{BB962C8B-B14F-4D97-AF65-F5344CB8AC3E}">
        <p14:creationId xmlns:p14="http://schemas.microsoft.com/office/powerpoint/2010/main" val="350915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6E2EE-322D-FA45-1BAF-50116C06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382DB-1DA3-A7A2-2E88-208248EB4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Research funding:</a:t>
            </a:r>
          </a:p>
          <a:p>
            <a:pPr lvl="1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Canadian Institutes of Health Research</a:t>
            </a:r>
          </a:p>
          <a:p>
            <a:pPr lvl="1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The Hospital for Sick Children Psychiatry Associates</a:t>
            </a:r>
          </a:p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Personal financial disclosures: </a:t>
            </a:r>
          </a:p>
          <a:p>
            <a:pPr lvl="1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None</a:t>
            </a:r>
          </a:p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Family relationships:</a:t>
            </a:r>
          </a:p>
          <a:p>
            <a:pPr lvl="1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None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D9355-CCFF-866A-7939-EE5BC17B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89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74AC55D-CF7D-CF8E-3E74-A5764C197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908F8A-8523-A621-9A0B-CF9CE9B42442}"/>
              </a:ext>
            </a:extLst>
          </p:cNvPr>
          <p:cNvSpPr/>
          <p:nvPr/>
        </p:nvSpPr>
        <p:spPr>
          <a:xfrm>
            <a:off x="26937" y="1333008"/>
            <a:ext cx="12192001" cy="49907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Parent Screen Use Patterns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7779D5-DBE7-41A1-39D1-B415608900A6}"/>
              </a:ext>
            </a:extLst>
          </p:cNvPr>
          <p:cNvSpPr txBox="1"/>
          <p:nvPr/>
        </p:nvSpPr>
        <p:spPr>
          <a:xfrm>
            <a:off x="0" y="6633979"/>
            <a:ext cx="12192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Cost KT,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Unternaehrer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E, Tsujimoto K, et al. Patterns of parent screen use, child screen time, and child socio‐emotional problems at 5 years. Journal of neuroendocrinology. 2023;35(7):e13246. 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D5777D51-0080-1431-9C43-78A675702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20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A0474E-4C70-5FAC-BE47-D0A8A6379675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Patterns of parent screen use</a:t>
            </a:r>
            <a:endParaRPr lang="en-US" sz="3200" b="1" dirty="0">
              <a:solidFill>
                <a:schemeClr val="bg2"/>
              </a:solidFill>
            </a:endParaRPr>
          </a:p>
        </p:txBody>
      </p:sp>
      <p:pic>
        <p:nvPicPr>
          <p:cNvPr id="3074" name="Picture 2" descr="Details are in the caption following the image">
            <a:extLst>
              <a:ext uri="{FF2B5EF4-FFF2-40B4-BE49-F238E27FC236}">
                <a16:creationId xmlns:a16="http://schemas.microsoft.com/office/drawing/2014/main" id="{74C645A9-46AD-CAC7-C178-C278DC1D2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7" y="1947449"/>
            <a:ext cx="6941348" cy="390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5C2B17-D896-B605-EC90-34104D50BA99}"/>
              </a:ext>
            </a:extLst>
          </p:cNvPr>
          <p:cNvSpPr txBox="1"/>
          <p:nvPr/>
        </p:nvSpPr>
        <p:spPr>
          <a:xfrm>
            <a:off x="7779501" y="4044415"/>
            <a:ext cx="2304000" cy="925200"/>
          </a:xfrm>
          <a:prstGeom prst="rect">
            <a:avLst/>
          </a:prstGeom>
          <a:solidFill>
            <a:schemeClr val="accent3">
              <a:lumMod val="40000"/>
              <a:lumOff val="60000"/>
              <a:alpha val="60392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P4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Low income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Higher child screentime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4F9F3-B644-3E8D-8C76-9FE0834DDB1E}"/>
              </a:ext>
            </a:extLst>
          </p:cNvPr>
          <p:cNvSpPr txBox="1"/>
          <p:nvPr/>
        </p:nvSpPr>
        <p:spPr>
          <a:xfrm>
            <a:off x="6780868" y="5398515"/>
            <a:ext cx="2304000" cy="925200"/>
          </a:xfrm>
          <a:prstGeom prst="rect">
            <a:avLst/>
          </a:prstGeom>
          <a:solidFill>
            <a:srgbClr val="7DC1FF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P2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Low income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DD26BE-F4AF-783A-5220-7680EDE420D7}"/>
              </a:ext>
            </a:extLst>
          </p:cNvPr>
          <p:cNvSpPr txBox="1"/>
          <p:nvPr/>
        </p:nvSpPr>
        <p:spPr>
          <a:xfrm>
            <a:off x="9266141" y="1198649"/>
            <a:ext cx="2894959" cy="1200329"/>
          </a:xfrm>
          <a:prstGeom prst="rect">
            <a:avLst/>
          </a:prstGeom>
          <a:solidFill>
            <a:schemeClr val="accent3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P6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Single parents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Higher child social-emotional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problems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040AF4-4808-8846-1119-020EBB215686}"/>
              </a:ext>
            </a:extLst>
          </p:cNvPr>
          <p:cNvSpPr txBox="1"/>
          <p:nvPr/>
        </p:nvSpPr>
        <p:spPr>
          <a:xfrm>
            <a:off x="8778134" y="2690314"/>
            <a:ext cx="2304000" cy="925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P5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Higher child screentime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2200C81-74E1-6FCE-3ABB-A0273E13C341}"/>
              </a:ext>
            </a:extLst>
          </p:cNvPr>
          <p:cNvCxnSpPr/>
          <p:nvPr/>
        </p:nvCxnSpPr>
        <p:spPr>
          <a:xfrm>
            <a:off x="2857500" y="4044415"/>
            <a:ext cx="3810000" cy="1803935"/>
          </a:xfrm>
          <a:prstGeom prst="straightConnector1">
            <a:avLst/>
          </a:prstGeom>
          <a:ln w="76200">
            <a:solidFill>
              <a:srgbClr val="7DC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DA7C4D-D14F-22DC-BD6E-E86DD0B4E08D}"/>
              </a:ext>
            </a:extLst>
          </p:cNvPr>
          <p:cNvCxnSpPr>
            <a:cxnSpLocks/>
          </p:cNvCxnSpPr>
          <p:nvPr/>
        </p:nvCxnSpPr>
        <p:spPr>
          <a:xfrm>
            <a:off x="4800600" y="3886200"/>
            <a:ext cx="2731251" cy="704850"/>
          </a:xfrm>
          <a:prstGeom prst="straightConnector1">
            <a:avLst/>
          </a:prstGeom>
          <a:ln w="762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57D08F-F66F-C511-B235-16D297DD66B8}"/>
              </a:ext>
            </a:extLst>
          </p:cNvPr>
          <p:cNvCxnSpPr>
            <a:cxnSpLocks/>
          </p:cNvCxnSpPr>
          <p:nvPr/>
        </p:nvCxnSpPr>
        <p:spPr>
          <a:xfrm>
            <a:off x="5734050" y="3276600"/>
            <a:ext cx="2876550" cy="0"/>
          </a:xfrm>
          <a:prstGeom prst="straightConnector1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523746-8119-C334-16C4-AB0DBD59E2F1}"/>
              </a:ext>
            </a:extLst>
          </p:cNvPr>
          <p:cNvCxnSpPr>
            <a:cxnSpLocks/>
          </p:cNvCxnSpPr>
          <p:nvPr/>
        </p:nvCxnSpPr>
        <p:spPr>
          <a:xfrm flipV="1">
            <a:off x="6477000" y="1947449"/>
            <a:ext cx="2774576" cy="742865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89E3EF9D-1354-5C7D-8C42-3CF1EBAED446}"/>
              </a:ext>
            </a:extLst>
          </p:cNvPr>
          <p:cNvSpPr/>
          <p:nvPr/>
        </p:nvSpPr>
        <p:spPr>
          <a:xfrm>
            <a:off x="1033665" y="1947450"/>
            <a:ext cx="1017683" cy="3291295"/>
          </a:xfrm>
          <a:prstGeom prst="roundRect">
            <a:avLst>
              <a:gd name="adj" fmla="val 37006"/>
            </a:avLst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BEA2CEC-1658-1808-C610-26B588C8C379}"/>
              </a:ext>
            </a:extLst>
          </p:cNvPr>
          <p:cNvCxnSpPr>
            <a:cxnSpLocks/>
            <a:endCxn id="3074" idx="3"/>
          </p:cNvCxnSpPr>
          <p:nvPr/>
        </p:nvCxnSpPr>
        <p:spPr>
          <a:xfrm flipV="1">
            <a:off x="976516" y="3897896"/>
            <a:ext cx="6162219" cy="3368"/>
          </a:xfrm>
          <a:prstGeom prst="line">
            <a:avLst/>
          </a:prstGeom>
          <a:ln w="76200">
            <a:solidFill>
              <a:srgbClr val="225C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0466E2-1A2D-86C7-BC4F-BD1B8B777E13}"/>
              </a:ext>
            </a:extLst>
          </p:cNvPr>
          <p:cNvCxnSpPr>
            <a:cxnSpLocks/>
          </p:cNvCxnSpPr>
          <p:nvPr/>
        </p:nvCxnSpPr>
        <p:spPr>
          <a:xfrm flipV="1">
            <a:off x="976516" y="2552700"/>
            <a:ext cx="6162219" cy="2038350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7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11" grpId="0" animBg="1"/>
      <p:bldP spid="11" grpId="1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1FE75BA-B5AA-7EA9-919D-60AA9CC2B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FAD4AD-8D1A-B88B-A8D9-E80D355A8C28}"/>
              </a:ext>
            </a:extLst>
          </p:cNvPr>
          <p:cNvSpPr/>
          <p:nvPr/>
        </p:nvSpPr>
        <p:spPr>
          <a:xfrm>
            <a:off x="-26939" y="1333007"/>
            <a:ext cx="12192001" cy="49907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Temporal Changes in Parent Screen Use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B62D0-C1E1-70F2-187C-D0AE87AF03FE}"/>
              </a:ext>
            </a:extLst>
          </p:cNvPr>
          <p:cNvSpPr txBox="1"/>
          <p:nvPr/>
        </p:nvSpPr>
        <p:spPr>
          <a:xfrm>
            <a:off x="0" y="6633979"/>
            <a:ext cx="12192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Cost KT,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Unternaehrer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E, Tsujimoto K, et al. Patterns of parent screen use, child screen time, and child socio‐emotional problems at 5 years. Journal of neuroendocrinology. 2023;35(7):e13246. 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1FC35D7-26D3-4E4B-EB6D-A5435DCBE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21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BF3A2B-A449-DEC2-16D6-83B00164498C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Patterns of parent screen use</a:t>
            </a:r>
            <a:endParaRPr lang="en-US" sz="3200" b="1" dirty="0">
              <a:solidFill>
                <a:schemeClr val="bg2"/>
              </a:solidFill>
            </a:endParaRPr>
          </a:p>
        </p:txBody>
      </p:sp>
      <p:pic>
        <p:nvPicPr>
          <p:cNvPr id="3076" name="Picture 4" descr="Details are in the caption following the image">
            <a:extLst>
              <a:ext uri="{FF2B5EF4-FFF2-40B4-BE49-F238E27FC236}">
                <a16:creationId xmlns:a16="http://schemas.microsoft.com/office/drawing/2014/main" id="{87CF0784-D678-9F6B-0BBC-CC08F4203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1" y="2062736"/>
            <a:ext cx="7678105" cy="403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7E30DBC-DD94-9467-910E-D96714A25A25}"/>
              </a:ext>
            </a:extLst>
          </p:cNvPr>
          <p:cNvSpPr/>
          <p:nvPr/>
        </p:nvSpPr>
        <p:spPr>
          <a:xfrm>
            <a:off x="8212938" y="2057593"/>
            <a:ext cx="3731411" cy="1936440"/>
          </a:xfrm>
          <a:prstGeom prst="rect">
            <a:avLst/>
          </a:prstGeom>
          <a:solidFill>
            <a:srgbClr val="83D3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0000"/>
                </a:solidFill>
              </a:rPr>
              <a:t>2014</a:t>
            </a:r>
          </a:p>
          <a:p>
            <a:pPr algn="ctr"/>
            <a:endParaRPr lang="en-US" sz="1200" b="1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61.8 min/day on TV/DVD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26.9 min/day on handheld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9.6% exceed 3hrs/day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C8A97A-7CC8-38D9-A6FB-108B05B9A34A}"/>
              </a:ext>
            </a:extLst>
          </p:cNvPr>
          <p:cNvSpPr/>
          <p:nvPr/>
        </p:nvSpPr>
        <p:spPr>
          <a:xfrm>
            <a:off x="8212938" y="4156302"/>
            <a:ext cx="3731411" cy="1936440"/>
          </a:xfrm>
          <a:prstGeom prst="rect">
            <a:avLst/>
          </a:prstGeom>
          <a:solidFill>
            <a:srgbClr val="E9BDE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0000"/>
                </a:solidFill>
              </a:rPr>
              <a:t>2019</a:t>
            </a:r>
          </a:p>
          <a:p>
            <a:pPr algn="ctr"/>
            <a:endParaRPr lang="en-US" sz="1200" b="1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61.6 min/day on TV/DVD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48.2 min/day on handheld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14.8% exceed 3hrs/day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B0F309C-B9A9-97CC-F837-ECDA8B189214}"/>
              </a:ext>
            </a:extLst>
          </p:cNvPr>
          <p:cNvCxnSpPr>
            <a:cxnSpLocks/>
          </p:cNvCxnSpPr>
          <p:nvPr/>
        </p:nvCxnSpPr>
        <p:spPr>
          <a:xfrm>
            <a:off x="1004047" y="4356847"/>
            <a:ext cx="2043953" cy="0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C3D422-2D22-F37B-A5DF-FCD31D9E845C}"/>
              </a:ext>
            </a:extLst>
          </p:cNvPr>
          <p:cNvCxnSpPr>
            <a:cxnSpLocks/>
          </p:cNvCxnSpPr>
          <p:nvPr/>
        </p:nvCxnSpPr>
        <p:spPr>
          <a:xfrm rot="120000" flipV="1">
            <a:off x="3496233" y="4392705"/>
            <a:ext cx="1703296" cy="394448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2773D08-8CA6-A590-8CAE-5786A1A6C9B0}"/>
              </a:ext>
            </a:extLst>
          </p:cNvPr>
          <p:cNvCxnSpPr>
            <a:cxnSpLocks/>
          </p:cNvCxnSpPr>
          <p:nvPr/>
        </p:nvCxnSpPr>
        <p:spPr>
          <a:xfrm flipV="1">
            <a:off x="5681552" y="3944470"/>
            <a:ext cx="1792941" cy="412377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97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47A097E-81E5-C7F2-7BA1-C68408FEC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7ABB8B-73F2-487E-30BE-F6A0B1443097}"/>
              </a:ext>
            </a:extLst>
          </p:cNvPr>
          <p:cNvSpPr txBox="1"/>
          <p:nvPr/>
        </p:nvSpPr>
        <p:spPr>
          <a:xfrm>
            <a:off x="0" y="6489601"/>
            <a:ext cx="1219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Li X, 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Vanderloo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LM, Keown-Stoneman CDG, Cost KT, et al. Screen Use and Mental Health Symptoms in Canadian Children and Youth During the COVID-19 Pandemic. JAMA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Netw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Open. 2021;4(12):e2140875. doi:10.1001/jamanetworkopen.2021.40875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AAB5759-E1A4-B7CD-E5A5-95A805A43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22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B5F7AEC-519F-49AA-3B10-5E7D088768F7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Pandemic Screentime &amp; Mental Health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9C5E0A-9AAB-0F7C-9BE7-61664168AE49}"/>
              </a:ext>
            </a:extLst>
          </p:cNvPr>
          <p:cNvSpPr/>
          <p:nvPr/>
        </p:nvSpPr>
        <p:spPr>
          <a:xfrm>
            <a:off x="8174354" y="1195635"/>
            <a:ext cx="3932460" cy="532150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Measures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Calendar 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Household income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race &amp; ancestry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sex at birth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Child average minutes per day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TV/digital media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Videogames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electronic learning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video-chatting</a:t>
            </a:r>
          </a:p>
          <a:p>
            <a:pPr lvl="1"/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Strengths &amp; Difficulties Questionnaire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Conduct problems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Hyperactivity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6F9FC3-9FD4-84F6-A2DE-6ABD40731DBF}"/>
              </a:ext>
            </a:extLst>
          </p:cNvPr>
          <p:cNvSpPr/>
          <p:nvPr/>
        </p:nvSpPr>
        <p:spPr>
          <a:xfrm>
            <a:off x="85186" y="1195635"/>
            <a:ext cx="3932460" cy="53215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Research Aims</a:t>
            </a:r>
          </a:p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	To determine whether specific 	types of screen use:</a:t>
            </a:r>
          </a:p>
          <a:p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TV/digital media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video games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electronic learning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video-chatting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were associated with child mental health symptoms</a:t>
            </a:r>
            <a:br>
              <a:rPr lang="en-US" sz="20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427E99-A276-AAF0-B79A-D32E66118C25}"/>
              </a:ext>
            </a:extLst>
          </p:cNvPr>
          <p:cNvSpPr/>
          <p:nvPr/>
        </p:nvSpPr>
        <p:spPr>
          <a:xfrm>
            <a:off x="4129770" y="1195633"/>
            <a:ext cx="3932460" cy="3183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Cross-sectional, convenience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3"/>
                </a:solidFill>
              </a:rPr>
              <a:t>Parents of 2-4 yr old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 = 140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May 2020 – April 2021</a:t>
            </a:r>
          </a:p>
          <a:p>
            <a:pPr algn="ctr"/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2D29CB-CE7C-67A0-2D65-5C0B0A294AEE}"/>
              </a:ext>
            </a:extLst>
          </p:cNvPr>
          <p:cNvSpPr/>
          <p:nvPr/>
        </p:nvSpPr>
        <p:spPr>
          <a:xfrm>
            <a:off x="4129770" y="4495800"/>
            <a:ext cx="3932460" cy="202134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Statistical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Linear mixed effects models</a:t>
            </a:r>
          </a:p>
        </p:txBody>
      </p:sp>
    </p:spTree>
    <p:extLst>
      <p:ext uri="{BB962C8B-B14F-4D97-AF65-F5344CB8AC3E}">
        <p14:creationId xmlns:p14="http://schemas.microsoft.com/office/powerpoint/2010/main" val="59709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0047E06-CE6B-776C-DD3D-831784112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A8D406-E34B-10E8-5606-5948FC09DDB6}"/>
              </a:ext>
            </a:extLst>
          </p:cNvPr>
          <p:cNvSpPr/>
          <p:nvPr/>
        </p:nvSpPr>
        <p:spPr>
          <a:xfrm>
            <a:off x="6396956" y="1346873"/>
            <a:ext cx="5209122" cy="48594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Associations with Child Mental Health</a:t>
            </a:r>
          </a:p>
          <a:p>
            <a:pPr algn="ctr"/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More time spent on TV/digital media was associated with higher Conduct Problems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DCC34-AB72-5A18-733D-ED87C8893115}"/>
              </a:ext>
            </a:extLst>
          </p:cNvPr>
          <p:cNvSpPr txBox="1"/>
          <p:nvPr/>
        </p:nvSpPr>
        <p:spPr>
          <a:xfrm>
            <a:off x="0" y="6313139"/>
            <a:ext cx="1219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** descriptives on screen time by type in 2-4 year olds are unpublished data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Li X, 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Vanderloo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LM, Keown-Stoneman CDG, Cost KT, et al. Screen Use and Mental Health Symptoms in Canadian Children and Youth During the COVID-19 Pandemic. JAMA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Netw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Open. 2021;4(12):e2140875. doi:10.1001/jamanetworkopen.2021.40875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CF03A12D-32C2-8C09-7EE3-316DF3D8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23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D9BA94-70DD-7F38-85ED-083FA363A29B}"/>
              </a:ext>
            </a:extLst>
          </p:cNvPr>
          <p:cNvSpPr/>
          <p:nvPr/>
        </p:nvSpPr>
        <p:spPr>
          <a:xfrm>
            <a:off x="0" y="3174"/>
            <a:ext cx="12218938" cy="11012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20"/>
              </a:lnSpc>
            </a:pPr>
            <a:r>
              <a:rPr lang="en-US" sz="3600" dirty="0">
                <a:solidFill>
                  <a:schemeClr val="bg2"/>
                </a:solidFill>
              </a:rPr>
              <a:t>Pandemic Screentime &amp; Mental Health</a:t>
            </a:r>
            <a:endParaRPr lang="en-US" sz="3200" b="1" dirty="0">
              <a:solidFill>
                <a:schemeClr val="bg2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44E9996-EDE6-A2BD-7FB6-5E8AF95407E3}"/>
              </a:ext>
            </a:extLst>
          </p:cNvPr>
          <p:cNvGrpSpPr/>
          <p:nvPr/>
        </p:nvGrpSpPr>
        <p:grpSpPr>
          <a:xfrm>
            <a:off x="718283" y="1384640"/>
            <a:ext cx="2578128" cy="1876647"/>
            <a:chOff x="718283" y="1657354"/>
            <a:chExt cx="2578128" cy="187664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29C058-C3D1-D0B3-10E7-370B76A67C4E}"/>
                </a:ext>
              </a:extLst>
            </p:cNvPr>
            <p:cNvSpPr/>
            <p:nvPr/>
          </p:nvSpPr>
          <p:spPr>
            <a:xfrm>
              <a:off x="718283" y="1672877"/>
              <a:ext cx="2578128" cy="1861124"/>
            </a:xfrm>
            <a:prstGeom prst="rect">
              <a:avLst/>
            </a:prstGeom>
            <a:solidFill>
              <a:schemeClr val="tx1">
                <a:lumMod val="40000"/>
                <a:lumOff val="60000"/>
                <a:alpha val="75686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TV/digital media</a:t>
              </a:r>
            </a:p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84.2 min/day</a:t>
              </a:r>
            </a:p>
          </p:txBody>
        </p:sp>
        <p:pic>
          <p:nvPicPr>
            <p:cNvPr id="8" name="Graphic 7" descr="Television">
              <a:extLst>
                <a:ext uri="{FF2B5EF4-FFF2-40B4-BE49-F238E27FC236}">
                  <a16:creationId xmlns:a16="http://schemas.microsoft.com/office/drawing/2014/main" id="{6EB9DA85-0635-5A58-B545-0E23A07FB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475022" y="1657354"/>
              <a:ext cx="1064651" cy="1064651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FB1A38-3054-B044-5B47-9ECCB8B4C791}"/>
              </a:ext>
            </a:extLst>
          </p:cNvPr>
          <p:cNvGrpSpPr/>
          <p:nvPr/>
        </p:nvGrpSpPr>
        <p:grpSpPr>
          <a:xfrm>
            <a:off x="3488291" y="3441456"/>
            <a:ext cx="2578129" cy="1861124"/>
            <a:chOff x="3488291" y="3650002"/>
            <a:chExt cx="2578129" cy="186112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F0EB68-B47E-0ACB-D6DE-CF086D8E0635}"/>
                </a:ext>
              </a:extLst>
            </p:cNvPr>
            <p:cNvSpPr/>
            <p:nvPr/>
          </p:nvSpPr>
          <p:spPr>
            <a:xfrm>
              <a:off x="3488291" y="3650002"/>
              <a:ext cx="2578129" cy="1861124"/>
            </a:xfrm>
            <a:prstGeom prst="rect">
              <a:avLst/>
            </a:prstGeom>
            <a:solidFill>
              <a:srgbClr val="C5E1FB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Video games</a:t>
              </a:r>
            </a:p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6.4 min/day</a:t>
              </a:r>
            </a:p>
          </p:txBody>
        </p:sp>
        <p:pic>
          <p:nvPicPr>
            <p:cNvPr id="3" name="Graphic 2" descr="Game controller with solid fill">
              <a:extLst>
                <a:ext uri="{FF2B5EF4-FFF2-40B4-BE49-F238E27FC236}">
                  <a16:creationId xmlns:a16="http://schemas.microsoft.com/office/drawing/2014/main" id="{E2497EA3-539C-E716-B9AD-9CC65DEB6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auto">
            <a:xfrm>
              <a:off x="4249579" y="3681158"/>
              <a:ext cx="1055553" cy="1055553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927583-4A13-C84F-881F-B502DBB46E39}"/>
              </a:ext>
            </a:extLst>
          </p:cNvPr>
          <p:cNvGrpSpPr/>
          <p:nvPr/>
        </p:nvGrpSpPr>
        <p:grpSpPr>
          <a:xfrm>
            <a:off x="718283" y="3446688"/>
            <a:ext cx="2578129" cy="1861124"/>
            <a:chOff x="718283" y="3655234"/>
            <a:chExt cx="2578129" cy="186112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8B01730-0F17-FB35-479F-45EABA7BAA23}"/>
                </a:ext>
              </a:extLst>
            </p:cNvPr>
            <p:cNvSpPr/>
            <p:nvPr/>
          </p:nvSpPr>
          <p:spPr>
            <a:xfrm>
              <a:off x="718283" y="3655234"/>
              <a:ext cx="2578129" cy="1861124"/>
            </a:xfrm>
            <a:prstGeom prst="rect">
              <a:avLst/>
            </a:prstGeom>
            <a:solidFill>
              <a:srgbClr val="E5F3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Electronic Learning</a:t>
              </a:r>
            </a:p>
            <a:p>
              <a:pPr algn="ctr">
                <a:spcAft>
                  <a:spcPts val="600"/>
                </a:spcAft>
              </a:pPr>
              <a:r>
                <a:rPr lang="en-US" sz="2400" dirty="0">
                  <a:solidFill>
                    <a:srgbClr val="000000"/>
                  </a:solidFill>
                </a:rPr>
                <a:t>6.5 min/day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BA76678-1887-EB30-A8C7-B67D7500E66C}"/>
                </a:ext>
              </a:extLst>
            </p:cNvPr>
            <p:cNvGrpSpPr/>
            <p:nvPr/>
          </p:nvGrpSpPr>
          <p:grpSpPr>
            <a:xfrm>
              <a:off x="1511906" y="3745829"/>
              <a:ext cx="990882" cy="990882"/>
              <a:chOff x="1517904" y="5529157"/>
              <a:chExt cx="914400" cy="914400"/>
            </a:xfrm>
            <a:solidFill>
              <a:schemeClr val="bg2">
                <a:lumMod val="10000"/>
              </a:schemeClr>
            </a:solidFill>
          </p:grpSpPr>
          <p:pic>
            <p:nvPicPr>
              <p:cNvPr id="10" name="Graphic 9" descr="Classroom">
                <a:extLst>
                  <a:ext uri="{FF2B5EF4-FFF2-40B4-BE49-F238E27FC236}">
                    <a16:creationId xmlns:a16="http://schemas.microsoft.com/office/drawing/2014/main" id="{67D2320D-1780-D121-6FB2-14C338058D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807464" y="5818717"/>
                <a:ext cx="335280" cy="335280"/>
              </a:xfrm>
              <a:prstGeom prst="rect">
                <a:avLst/>
              </a:prstGeom>
            </p:spPr>
          </p:pic>
          <p:pic>
            <p:nvPicPr>
              <p:cNvPr id="12" name="Graphic 11" descr="Monitor">
                <a:extLst>
                  <a:ext uri="{FF2B5EF4-FFF2-40B4-BE49-F238E27FC236}">
                    <a16:creationId xmlns:a16="http://schemas.microsoft.com/office/drawing/2014/main" id="{CB1644FF-AFC9-BEF3-D770-5A808AA377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517904" y="5529157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6B0C89-610D-3398-C5BE-BD4965BEF3DD}"/>
              </a:ext>
            </a:extLst>
          </p:cNvPr>
          <p:cNvGrpSpPr/>
          <p:nvPr/>
        </p:nvGrpSpPr>
        <p:grpSpPr>
          <a:xfrm>
            <a:off x="3488289" y="1384640"/>
            <a:ext cx="2578127" cy="1876647"/>
            <a:chOff x="3488289" y="1657354"/>
            <a:chExt cx="2578127" cy="187664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C9704AB-A66E-4E22-F9EF-D09CA80DB633}"/>
                </a:ext>
              </a:extLst>
            </p:cNvPr>
            <p:cNvSpPr/>
            <p:nvPr/>
          </p:nvSpPr>
          <p:spPr>
            <a:xfrm>
              <a:off x="3488289" y="1657354"/>
              <a:ext cx="2578127" cy="1876647"/>
            </a:xfrm>
            <a:prstGeom prst="rect">
              <a:avLst/>
            </a:prstGeom>
            <a:solidFill>
              <a:srgbClr val="E1E5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Video-chatting</a:t>
              </a:r>
            </a:p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21.9 min/day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FD98323-0357-1F1F-D436-D13705467F12}"/>
                </a:ext>
              </a:extLst>
            </p:cNvPr>
            <p:cNvGrpSpPr/>
            <p:nvPr/>
          </p:nvGrpSpPr>
          <p:grpSpPr>
            <a:xfrm>
              <a:off x="4267200" y="1782572"/>
              <a:ext cx="994503" cy="994503"/>
              <a:chOff x="4553069" y="2138376"/>
              <a:chExt cx="924762" cy="924762"/>
            </a:xfrm>
          </p:grpSpPr>
          <p:pic>
            <p:nvPicPr>
              <p:cNvPr id="13" name="Graphic 12" descr="Television">
                <a:extLst>
                  <a:ext uri="{FF2B5EF4-FFF2-40B4-BE49-F238E27FC236}">
                    <a16:creationId xmlns:a16="http://schemas.microsoft.com/office/drawing/2014/main" id="{0D6CCB3F-9010-2B7E-3A34-F88CE84F6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553069" y="2138376"/>
                <a:ext cx="924762" cy="924762"/>
              </a:xfrm>
              <a:prstGeom prst="rect">
                <a:avLst/>
              </a:prstGeom>
            </p:spPr>
          </p:pic>
          <p:pic>
            <p:nvPicPr>
              <p:cNvPr id="21" name="Graphic 20" descr="School girl with solid fill">
                <a:extLst>
                  <a:ext uri="{FF2B5EF4-FFF2-40B4-BE49-F238E27FC236}">
                    <a16:creationId xmlns:a16="http://schemas.microsoft.com/office/drawing/2014/main" id="{BC0058D7-0AF0-36FC-48F9-5FEFA08168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758334" y="2307497"/>
                <a:ext cx="514231" cy="514231"/>
              </a:xfrm>
              <a:prstGeom prst="rect">
                <a:avLst/>
              </a:prstGeom>
            </p:spPr>
          </p:pic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19F78C-D7E0-93C2-8E64-E55FFF22E031}"/>
              </a:ext>
            </a:extLst>
          </p:cNvPr>
          <p:cNvSpPr/>
          <p:nvPr/>
        </p:nvSpPr>
        <p:spPr>
          <a:xfrm>
            <a:off x="666133" y="5501438"/>
            <a:ext cx="5429867" cy="7048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1 </a:t>
            </a:r>
            <a:r>
              <a:rPr lang="en-US" sz="2800" dirty="0" err="1">
                <a:solidFill>
                  <a:schemeClr val="bg2"/>
                </a:solidFill>
              </a:rPr>
              <a:t>hr</a:t>
            </a:r>
            <a:r>
              <a:rPr lang="en-US" sz="2800" dirty="0">
                <a:solidFill>
                  <a:schemeClr val="bg2"/>
                </a:solidFill>
              </a:rPr>
              <a:t>, 59 min per day</a:t>
            </a:r>
          </a:p>
        </p:txBody>
      </p:sp>
    </p:spTree>
    <p:extLst>
      <p:ext uri="{BB962C8B-B14F-4D97-AF65-F5344CB8AC3E}">
        <p14:creationId xmlns:p14="http://schemas.microsoft.com/office/powerpoint/2010/main" val="257488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3EF30-24BC-33F6-63CE-779351505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up </a:t>
            </a:r>
            <a:br>
              <a:rPr lang="en-US" dirty="0"/>
            </a:br>
            <a:r>
              <a:rPr lang="en-US" dirty="0"/>
              <a:t>in the </a:t>
            </a:r>
            <a:br>
              <a:rPr lang="en-US" dirty="0"/>
            </a:br>
            <a:r>
              <a:rPr lang="en-US" dirty="0"/>
              <a:t>Digital World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4A383A-4D6D-4215-20D0-1919F075A2FD}"/>
              </a:ext>
            </a:extLst>
          </p:cNvPr>
          <p:cNvSpPr/>
          <p:nvPr/>
        </p:nvSpPr>
        <p:spPr>
          <a:xfrm>
            <a:off x="6352113" y="834861"/>
            <a:ext cx="2539752" cy="32418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Infant &amp; child screen exposure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is related to contextual variables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9E04B-A7A7-8B5C-9600-B9D610A51BC8}"/>
              </a:ext>
            </a:extLst>
          </p:cNvPr>
          <p:cNvSpPr/>
          <p:nvPr/>
        </p:nvSpPr>
        <p:spPr>
          <a:xfrm>
            <a:off x="9083675" y="834861"/>
            <a:ext cx="2539752" cy="3241839"/>
          </a:xfrm>
          <a:prstGeom prst="rect">
            <a:avLst/>
          </a:prstGeom>
          <a:solidFill>
            <a:srgbClr val="BD32BF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Parent screentime is increasing temporally,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driven by increases in time on handheld devices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083C97-1446-E5BC-91C0-38DC54970AE0}"/>
              </a:ext>
            </a:extLst>
          </p:cNvPr>
          <p:cNvSpPr/>
          <p:nvPr/>
        </p:nvSpPr>
        <p:spPr>
          <a:xfrm>
            <a:off x="3620552" y="834861"/>
            <a:ext cx="2539752" cy="18762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Most children are exposed to screens at very young ages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7FB7BF-8661-9E13-F1B9-6FB891C3D571}"/>
              </a:ext>
            </a:extLst>
          </p:cNvPr>
          <p:cNvSpPr/>
          <p:nvPr/>
        </p:nvSpPr>
        <p:spPr>
          <a:xfrm>
            <a:off x="6352113" y="4219075"/>
            <a:ext cx="5271314" cy="1804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Parent screen time is associated </a:t>
            </a:r>
          </a:p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with child screentime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and with child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behaviour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problems 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435152-BBB9-BD76-A08A-7799EE7DA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9078D1-BE98-41FB-0B3F-DCAE16C68F6D}"/>
              </a:ext>
            </a:extLst>
          </p:cNvPr>
          <p:cNvSpPr/>
          <p:nvPr/>
        </p:nvSpPr>
        <p:spPr>
          <a:xfrm>
            <a:off x="3620551" y="2887577"/>
            <a:ext cx="2539752" cy="31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More time on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TV/digital media during the pandemic was associated with more conduct problems</a:t>
            </a:r>
            <a:endParaRPr lang="en-US" sz="2400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EE5111-8313-BA18-C338-800216A08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1A79993-9075-20EE-9C65-4F665BB49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A5BD9F-2A1E-8359-297B-53CC66C952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EFE26E3-543D-4787-F45D-7031737C2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C6D378D-F217-3B85-6114-C9F8649A1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CEEA150-9B11-B9EF-87BB-CB5FE4D15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B3C78D-E012-E1F9-234C-15D7F159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4398" y="1298448"/>
            <a:ext cx="731520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Living in the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Digital World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5B1B88-6B8B-66EE-B334-C405AD1CB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4397" y="4670246"/>
            <a:ext cx="6714232" cy="914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For individuals, researchers, clinicians, and policy-makers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B0A56-84BE-C854-C719-E8C34898E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135" y="6356350"/>
            <a:ext cx="153092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1BB77E8-520F-7C43-ACB0-2E62A35C4255}" type="slidenum">
              <a:rPr lang="en-US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25</a:t>
            </a:fld>
            <a:endParaRPr lang="en-US" b="1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230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17DC-3D57-6768-21C5-2ED85DC4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in the</a:t>
            </a:r>
            <a:br>
              <a:rPr lang="en-US" dirty="0"/>
            </a:br>
            <a:r>
              <a:rPr lang="en-US" dirty="0"/>
              <a:t>Digital World</a:t>
            </a:r>
            <a:br>
              <a:rPr lang="en-US" dirty="0"/>
            </a:b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Individuals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DD8ADC-EAAB-4D83-503E-0B4AEAE985BD}"/>
              </a:ext>
            </a:extLst>
          </p:cNvPr>
          <p:cNvSpPr/>
          <p:nvPr/>
        </p:nvSpPr>
        <p:spPr>
          <a:xfrm>
            <a:off x="3775393" y="850692"/>
            <a:ext cx="3709392" cy="37975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Introspection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why am I using my screen(s) right now?</a:t>
            </a:r>
          </a:p>
          <a:p>
            <a:pPr algn="ctr"/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Escapism? 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Productivity? 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Connection? 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Stress relief?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A5F325-F27A-A58E-6E97-FC82C675BFDA}"/>
              </a:ext>
            </a:extLst>
          </p:cNvPr>
          <p:cNvSpPr/>
          <p:nvPr/>
        </p:nvSpPr>
        <p:spPr>
          <a:xfrm>
            <a:off x="3736236" y="4902200"/>
            <a:ext cx="7765200" cy="11051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What apps are you using and does your time </a:t>
            </a:r>
            <a:br>
              <a:rPr lang="en-US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on those apps 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contribute to your happiness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BBE318-DE28-C410-3E1B-5EFBC180CC00}"/>
              </a:ext>
            </a:extLst>
          </p:cNvPr>
          <p:cNvSpPr/>
          <p:nvPr/>
        </p:nvSpPr>
        <p:spPr>
          <a:xfrm>
            <a:off x="7792043" y="870030"/>
            <a:ext cx="3709393" cy="37781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Check yourself</a:t>
            </a:r>
          </a:p>
          <a:p>
            <a:pPr algn="ctr"/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2800" i="1" dirty="0">
                <a:solidFill>
                  <a:schemeClr val="bg2">
                    <a:lumMod val="10000"/>
                  </a:schemeClr>
                </a:solidFill>
              </a:rPr>
              <a:t>Apple: 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Screentime </a:t>
            </a:r>
            <a:br>
              <a:rPr lang="en-US" sz="2800" dirty="0">
                <a:solidFill>
                  <a:schemeClr val="bg2">
                    <a:lumMod val="10000"/>
                  </a:schemeClr>
                </a:solidFill>
              </a:rPr>
            </a:b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2800" i="1" dirty="0">
                <a:solidFill>
                  <a:schemeClr val="bg2">
                    <a:lumMod val="10000"/>
                  </a:schemeClr>
                </a:solidFill>
              </a:rPr>
              <a:t>Android: 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Digital Wellbeing 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93AE446-C5CC-5AB1-9344-DB58BAECF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A0AAFF-1CEC-C6D6-340F-0ADB549A30C7}"/>
              </a:ext>
            </a:extLst>
          </p:cNvPr>
          <p:cNvSpPr txBox="1"/>
          <p:nvPr/>
        </p:nvSpPr>
        <p:spPr>
          <a:xfrm>
            <a:off x="0" y="6313139"/>
            <a:ext cx="1219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How to check your screentime Apple: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 https://support.apple.com/en-ca/guide/iphone/iphbfa595995/ios</a:t>
            </a:r>
          </a:p>
          <a:p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How to check your screentime Android: 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https://support.google.com/android/answer/9346420?hl=en</a:t>
            </a:r>
          </a:p>
        </p:txBody>
      </p:sp>
    </p:spTree>
    <p:extLst>
      <p:ext uri="{BB962C8B-B14F-4D97-AF65-F5344CB8AC3E}">
        <p14:creationId xmlns:p14="http://schemas.microsoft.com/office/powerpoint/2010/main" val="53006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17DC-3D57-6768-21C5-2ED85DC4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in the</a:t>
            </a:r>
            <a:br>
              <a:rPr lang="en-US" dirty="0"/>
            </a:br>
            <a:r>
              <a:rPr lang="en-US" dirty="0"/>
              <a:t>Digital World</a:t>
            </a:r>
            <a:br>
              <a:rPr lang="en-US" dirty="0"/>
            </a:b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Family Level: younger kids</a:t>
            </a:r>
            <a:br>
              <a:rPr lang="en-US" sz="3600" b="1" dirty="0">
                <a:solidFill>
                  <a:schemeClr val="bg2">
                    <a:lumMod val="10000"/>
                  </a:schemeClr>
                </a:solidFill>
              </a:rPr>
            </a:b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0282CB-4693-D84B-D12B-196D72593462}"/>
              </a:ext>
            </a:extLst>
          </p:cNvPr>
          <p:cNvSpPr/>
          <p:nvPr/>
        </p:nvSpPr>
        <p:spPr>
          <a:xfrm>
            <a:off x="4137287" y="1581737"/>
            <a:ext cx="3395623" cy="1440862"/>
          </a:xfrm>
          <a:prstGeom prst="rect">
            <a:avLst/>
          </a:prstGeom>
          <a:solidFill>
            <a:srgbClr val="E9B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Use screens to branch off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into </a:t>
            </a:r>
            <a:br>
              <a:rPr lang="en-US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real-world connection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D15D6E-D8F6-3A70-EF82-7375CDC0F282}"/>
              </a:ext>
            </a:extLst>
          </p:cNvPr>
          <p:cNvSpPr/>
          <p:nvPr/>
        </p:nvSpPr>
        <p:spPr>
          <a:xfrm>
            <a:off x="4137287" y="3227293"/>
            <a:ext cx="7050379" cy="2094753"/>
          </a:xfrm>
          <a:prstGeom prst="rect">
            <a:avLst/>
          </a:prstGeom>
          <a:solidFill>
            <a:srgbClr val="F8EE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2">
                  <a:lumMod val="50000"/>
                </a:schemeClr>
              </a:buClr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Explain yourself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Doing better together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Not to blame/punish, about regaining agency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About caring, teaching, and learning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81DC47-CBDC-02BC-5536-6F360E2AD50D}"/>
              </a:ext>
            </a:extLst>
          </p:cNvPr>
          <p:cNvSpPr/>
          <p:nvPr/>
        </p:nvSpPr>
        <p:spPr>
          <a:xfrm>
            <a:off x="7792043" y="1597739"/>
            <a:ext cx="3395623" cy="1433525"/>
          </a:xfrm>
          <a:prstGeom prst="rect">
            <a:avLst/>
          </a:prstGeom>
          <a:solidFill>
            <a:srgbClr val="F4D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Check yourselves</a:t>
            </a:r>
          </a:p>
          <a:p>
            <a:pPr algn="ctr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Weekly check-ins on screen time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257A03-D87D-9C4D-3EA7-9B8CB7A80319}"/>
              </a:ext>
            </a:extLst>
          </p:cNvPr>
          <p:cNvSpPr/>
          <p:nvPr/>
        </p:nvSpPr>
        <p:spPr>
          <a:xfrm>
            <a:off x="4137287" y="5503134"/>
            <a:ext cx="7047181" cy="669066"/>
          </a:xfrm>
          <a:prstGeom prst="rect">
            <a:avLst/>
          </a:prstGeom>
          <a:solidFill>
            <a:srgbClr val="B865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Build in screen-free times: meals, car, bedtime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CE440A-D4E6-38EA-699E-77D864614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27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A96971-366B-0DD8-F886-A711FF106BE7}"/>
              </a:ext>
            </a:extLst>
          </p:cNvPr>
          <p:cNvSpPr/>
          <p:nvPr/>
        </p:nvSpPr>
        <p:spPr>
          <a:xfrm>
            <a:off x="4137287" y="717630"/>
            <a:ext cx="7047181" cy="669066"/>
          </a:xfrm>
          <a:prstGeom prst="rect">
            <a:avLst/>
          </a:prstGeom>
          <a:solidFill>
            <a:srgbClr val="7F4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What is your family “screen culture” ?</a:t>
            </a:r>
          </a:p>
        </p:txBody>
      </p:sp>
    </p:spTree>
    <p:extLst>
      <p:ext uri="{BB962C8B-B14F-4D97-AF65-F5344CB8AC3E}">
        <p14:creationId xmlns:p14="http://schemas.microsoft.com/office/powerpoint/2010/main" val="104744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4976A-B9B4-3E24-4695-01C35C06E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89F1A-4BC7-7FE3-1C64-E27705B59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in the Digital World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Researchers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12D132-87E6-C9DD-673F-B6FF038A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F99DDD-8ED8-F537-2E55-FD006310681B}"/>
              </a:ext>
            </a:extLst>
          </p:cNvPr>
          <p:cNvSpPr/>
          <p:nvPr/>
        </p:nvSpPr>
        <p:spPr>
          <a:xfrm>
            <a:off x="3686967" y="2231308"/>
            <a:ext cx="7935538" cy="3818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200"/>
              </a:spcBef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Measurement</a:t>
            </a:r>
            <a:endParaRPr lang="en-US" sz="1400" i="1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Time: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hours per day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Modality: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handheld or large/shared screen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Engagement: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passive or active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Platform: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TV/movies, digital content, websites, gaming, social media, AI-related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Content: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connection, educational, escapist, algorithmic, problematic</a:t>
            </a:r>
          </a:p>
          <a:p>
            <a:pPr marL="342900" indent="-3429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Context: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phubbing, </a:t>
            </a: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technoference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, during school, before bed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83013F-7821-6F1D-0819-5E8EA279CEDF}"/>
              </a:ext>
            </a:extLst>
          </p:cNvPr>
          <p:cNvSpPr/>
          <p:nvPr/>
        </p:nvSpPr>
        <p:spPr>
          <a:xfrm>
            <a:off x="3686966" y="808565"/>
            <a:ext cx="7935539" cy="1276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Measure what can be measured; make measurable what cannot be measured.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- attributed to Galileo Galilei</a:t>
            </a:r>
          </a:p>
        </p:txBody>
      </p:sp>
    </p:spTree>
    <p:extLst>
      <p:ext uri="{BB962C8B-B14F-4D97-AF65-F5344CB8AC3E}">
        <p14:creationId xmlns:p14="http://schemas.microsoft.com/office/powerpoint/2010/main" val="71192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ED035-B180-1F1F-ADAD-083D98A4C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D4363-09F9-9A75-127C-9335575CC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in the Digital World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Clinicians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F03389-B58A-EE16-12F1-609A91F80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A5A19-6885-E8FF-70A5-A4929294D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29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588339-C9B7-F017-3093-55349BA62C1F}"/>
              </a:ext>
            </a:extLst>
          </p:cNvPr>
          <p:cNvSpPr/>
          <p:nvPr/>
        </p:nvSpPr>
        <p:spPr>
          <a:xfrm>
            <a:off x="3751134" y="802103"/>
            <a:ext cx="7765200" cy="19620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Child Screentime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Many infants and children are exposed to screens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Related to contextual limitations, parent stress,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&amp; parent screentime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2F736C-996F-F275-94C5-58EF6877595E}"/>
              </a:ext>
            </a:extLst>
          </p:cNvPr>
          <p:cNvSpPr/>
          <p:nvPr/>
        </p:nvSpPr>
        <p:spPr>
          <a:xfrm>
            <a:off x="3751134" y="2858947"/>
            <a:ext cx="7765200" cy="162883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Child 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</a:rPr>
              <a:t>Behaviour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Have been associated with </a:t>
            </a:r>
            <a:r>
              <a:rPr lang="en-US" sz="2400" b="1" i="1" dirty="0">
                <a:solidFill>
                  <a:schemeClr val="bg2">
                    <a:lumMod val="10000"/>
                  </a:schemeClr>
                </a:solidFill>
              </a:rPr>
              <a:t>child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screentime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Have been associated with </a:t>
            </a:r>
            <a:r>
              <a:rPr lang="en-US" sz="2400" b="1" i="1" dirty="0">
                <a:solidFill>
                  <a:schemeClr val="bg2">
                    <a:lumMod val="10000"/>
                  </a:schemeClr>
                </a:solidFill>
              </a:rPr>
              <a:t>parent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screentime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D8560C-C122-B758-16BF-F259A4F0A03E}"/>
              </a:ext>
            </a:extLst>
          </p:cNvPr>
          <p:cNvSpPr/>
          <p:nvPr/>
        </p:nvSpPr>
        <p:spPr>
          <a:xfrm>
            <a:off x="3751134" y="4599281"/>
            <a:ext cx="7765200" cy="14566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en-US" sz="2800" b="1" dirty="0">
                <a:solidFill>
                  <a:srgbClr val="000000"/>
                </a:solidFill>
              </a:rPr>
              <a:t>Directionality ?</a:t>
            </a:r>
          </a:p>
          <a:p>
            <a:pPr marL="342900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Screens are not a sustainable solution to manage 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 err="1">
                <a:solidFill>
                  <a:srgbClr val="000000"/>
                </a:solidFill>
              </a:rPr>
              <a:t>behaviour</a:t>
            </a:r>
            <a:r>
              <a:rPr lang="en-US" sz="2400" dirty="0">
                <a:solidFill>
                  <a:srgbClr val="000000"/>
                </a:solidFill>
              </a:rPr>
              <a:t> or dysregulation</a:t>
            </a:r>
          </a:p>
        </p:txBody>
      </p:sp>
    </p:spTree>
    <p:extLst>
      <p:ext uri="{BB962C8B-B14F-4D97-AF65-F5344CB8AC3E}">
        <p14:creationId xmlns:p14="http://schemas.microsoft.com/office/powerpoint/2010/main" val="45633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652E5D6-E378-4614-BCBD-8663DD15B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287AC3-AACF-4ADB-9F73-125E714D9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993" y="367538"/>
            <a:ext cx="11430014" cy="18521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60E117-AC8F-A1C0-C928-7965C3A88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77" y="599059"/>
            <a:ext cx="11079804" cy="135802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</a:rPr>
              <a:t>Agenda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CE8D5-EE44-B156-4AEC-5312B5B6E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84288" y="6356350"/>
            <a:ext cx="175659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1BB77E8-520F-7C43-ACB0-2E62A35C425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4CFEB3D-76EE-A343-2BBA-BC1DD4D74C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710085"/>
              </p:ext>
            </p:extLst>
          </p:nvPr>
        </p:nvGraphicFramePr>
        <p:xfrm>
          <a:off x="380993" y="2404698"/>
          <a:ext cx="11430014" cy="4134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795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BE455-9281-7D56-DA74-996211703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 in the Digital World</a:t>
            </a:r>
            <a:br>
              <a:rPr lang="en-US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Policy-makers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338F8-3B09-384E-BD99-C43CAC80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1752A-8A6C-2C86-48E9-7F1778004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30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A5919-7FC4-6F2D-9B83-E40A3E77605E}"/>
              </a:ext>
            </a:extLst>
          </p:cNvPr>
          <p:cNvSpPr/>
          <p:nvPr/>
        </p:nvSpPr>
        <p:spPr>
          <a:xfrm>
            <a:off x="3773093" y="2085474"/>
            <a:ext cx="7765200" cy="18142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Digital Media Education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Schools, libraries, and other public spaces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How to spot a reputable source 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Digital citizenship, developing identity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1E8ABE-1DCF-EB2A-3A40-7F1E778580D4}"/>
              </a:ext>
            </a:extLst>
          </p:cNvPr>
          <p:cNvSpPr/>
          <p:nvPr/>
        </p:nvSpPr>
        <p:spPr>
          <a:xfrm>
            <a:off x="3773331" y="4029680"/>
            <a:ext cx="7765200" cy="20850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What’s the (safe, affordable) alternative?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High-quality, affordable daycare for youngest children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Parks &amp; outdoor spaces for young children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School clubs &amp; sports for older children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9F38DC-F420-DC3C-8E29-71876A24B6B4}"/>
              </a:ext>
            </a:extLst>
          </p:cNvPr>
          <p:cNvSpPr/>
          <p:nvPr/>
        </p:nvSpPr>
        <p:spPr>
          <a:xfrm>
            <a:off x="3769895" y="759326"/>
            <a:ext cx="7765200" cy="11647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Regulations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Not easy, but gaining traction in some jurisdictions</a:t>
            </a:r>
          </a:p>
        </p:txBody>
      </p:sp>
    </p:spTree>
    <p:extLst>
      <p:ext uri="{BB962C8B-B14F-4D97-AF65-F5344CB8AC3E}">
        <p14:creationId xmlns:p14="http://schemas.microsoft.com/office/powerpoint/2010/main" val="51920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CDFBE-E69C-B86E-A8CD-550C57164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5379" y="906816"/>
            <a:ext cx="7315200" cy="16594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Thank you !</a:t>
            </a:r>
            <a:br>
              <a:rPr lang="en-US" sz="4000" dirty="0"/>
            </a:br>
            <a:r>
              <a:rPr lang="en-US" sz="4000" dirty="0"/>
              <a:t>Merci !</a:t>
            </a:r>
            <a:br>
              <a:rPr lang="en-US" sz="4000" dirty="0"/>
            </a:br>
            <a:r>
              <a:rPr lang="en-US" sz="4000" dirty="0" err="1"/>
              <a:t>Vielen</a:t>
            </a:r>
            <a:r>
              <a:rPr lang="en-US" sz="4000" dirty="0"/>
              <a:t> Dank!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F3C372-5405-AEE1-08BD-9265E12B3F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29616" y="5353590"/>
            <a:ext cx="2450006" cy="68168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Katherine T. Cost, PhD</a:t>
            </a:r>
          </a:p>
          <a:p>
            <a:pPr>
              <a:spcBef>
                <a:spcPts val="600"/>
              </a:spcBef>
            </a:pP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costk@mcmaster.ca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2A4117-182E-8D7D-1614-B6FD4F4ABBDD}"/>
              </a:ext>
            </a:extLst>
          </p:cNvPr>
          <p:cNvSpPr txBox="1"/>
          <p:nvPr/>
        </p:nvSpPr>
        <p:spPr>
          <a:xfrm>
            <a:off x="514199" y="2851251"/>
            <a:ext cx="40071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</a:rPr>
              <a:t>Parents &amp; children who participated</a:t>
            </a:r>
          </a:p>
          <a:p>
            <a:r>
              <a:rPr lang="en-US" sz="2000" dirty="0">
                <a:solidFill>
                  <a:schemeClr val="bg2"/>
                </a:solidFill>
              </a:rPr>
              <a:t>Eva </a:t>
            </a:r>
            <a:r>
              <a:rPr lang="en-US" sz="2000" dirty="0" err="1">
                <a:solidFill>
                  <a:schemeClr val="bg2"/>
                </a:solidFill>
              </a:rPr>
              <a:t>Unternaehrer</a:t>
            </a:r>
            <a:r>
              <a:rPr lang="en-US" sz="2000" dirty="0">
                <a:solidFill>
                  <a:schemeClr val="bg2"/>
                </a:solidFill>
              </a:rPr>
              <a:t>, PhD</a:t>
            </a:r>
          </a:p>
          <a:p>
            <a:r>
              <a:rPr lang="en-US" sz="2000" dirty="0" err="1">
                <a:solidFill>
                  <a:schemeClr val="bg2"/>
                </a:solidFill>
              </a:rPr>
              <a:t>Piyumi</a:t>
            </a:r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err="1">
                <a:solidFill>
                  <a:schemeClr val="bg2"/>
                </a:solidFill>
              </a:rPr>
              <a:t>Mudiyanselage</a:t>
            </a:r>
            <a:r>
              <a:rPr lang="en-US" sz="2000" dirty="0">
                <a:solidFill>
                  <a:schemeClr val="bg2"/>
                </a:solidFill>
              </a:rPr>
              <a:t>, MSc</a:t>
            </a:r>
          </a:p>
          <a:p>
            <a:r>
              <a:rPr lang="en-US" sz="2000" dirty="0">
                <a:solidFill>
                  <a:schemeClr val="bg2"/>
                </a:solidFill>
              </a:rPr>
              <a:t>Alice </a:t>
            </a:r>
            <a:r>
              <a:rPr lang="en-US" sz="2000" dirty="0" err="1">
                <a:solidFill>
                  <a:schemeClr val="bg2"/>
                </a:solidFill>
              </a:rPr>
              <a:t>Charach</a:t>
            </a:r>
            <a:r>
              <a:rPr lang="en-US" sz="2000" dirty="0">
                <a:solidFill>
                  <a:schemeClr val="bg2"/>
                </a:solidFill>
              </a:rPr>
              <a:t>, MD</a:t>
            </a:r>
          </a:p>
          <a:p>
            <a:r>
              <a:rPr lang="en-US" sz="2000" dirty="0">
                <a:solidFill>
                  <a:schemeClr val="bg2"/>
                </a:solidFill>
              </a:rPr>
              <a:t>Charles Keown-Stoneman,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Catherine Birken, MD</a:t>
            </a:r>
          </a:p>
          <a:p>
            <a:r>
              <a:rPr lang="en-US" sz="2000" dirty="0">
                <a:solidFill>
                  <a:schemeClr val="bg2"/>
                </a:solidFill>
              </a:rPr>
              <a:t>Jonathon Maguire, MD</a:t>
            </a:r>
          </a:p>
          <a:p>
            <a:r>
              <a:rPr lang="en-US" sz="2000" dirty="0" err="1">
                <a:solidFill>
                  <a:schemeClr val="bg2"/>
                </a:solidFill>
              </a:rPr>
              <a:t>Xuedi</a:t>
            </a:r>
            <a:r>
              <a:rPr lang="en-US" sz="2000" dirty="0">
                <a:solidFill>
                  <a:schemeClr val="bg2"/>
                </a:solidFill>
              </a:rPr>
              <a:t> Li, MSc</a:t>
            </a:r>
          </a:p>
          <a:p>
            <a:r>
              <a:rPr lang="en-US" sz="2000" dirty="0">
                <a:solidFill>
                  <a:schemeClr val="bg2"/>
                </a:solidFill>
              </a:rPr>
              <a:t>Leigh </a:t>
            </a:r>
            <a:r>
              <a:rPr lang="en-US" sz="2000" dirty="0" err="1">
                <a:solidFill>
                  <a:schemeClr val="bg2"/>
                </a:solidFill>
              </a:rPr>
              <a:t>Vanderloo</a:t>
            </a:r>
            <a:r>
              <a:rPr lang="en-US" sz="2000" dirty="0">
                <a:solidFill>
                  <a:schemeClr val="bg2"/>
                </a:solidFill>
              </a:rPr>
              <a:t>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Peter </a:t>
            </a:r>
            <a:r>
              <a:rPr lang="en-US" sz="2000" dirty="0" err="1">
                <a:solidFill>
                  <a:schemeClr val="bg2"/>
                </a:solidFill>
              </a:rPr>
              <a:t>Szatmari</a:t>
            </a:r>
            <a:r>
              <a:rPr lang="en-US" sz="2000" dirty="0">
                <a:solidFill>
                  <a:schemeClr val="bg2"/>
                </a:solidFill>
              </a:rPr>
              <a:t>, MD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014188-9A91-EF30-31DF-FF9424D07EDC}"/>
              </a:ext>
            </a:extLst>
          </p:cNvPr>
          <p:cNvSpPr txBox="1"/>
          <p:nvPr/>
        </p:nvSpPr>
        <p:spPr>
          <a:xfrm>
            <a:off x="5396753" y="2851252"/>
            <a:ext cx="407445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Kathy </a:t>
            </a:r>
            <a:r>
              <a:rPr lang="en-US" sz="2000" dirty="0" err="1">
                <a:solidFill>
                  <a:schemeClr val="bg2"/>
                </a:solidFill>
              </a:rPr>
              <a:t>Georigades</a:t>
            </a:r>
            <a:r>
              <a:rPr lang="en-US" sz="2000" dirty="0">
                <a:solidFill>
                  <a:schemeClr val="bg2"/>
                </a:solidFill>
              </a:rPr>
              <a:t>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Emma Nolan,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Nicole Dryburgh,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Andrea </a:t>
            </a:r>
            <a:r>
              <a:rPr lang="en-US" sz="2000" dirty="0" err="1">
                <a:solidFill>
                  <a:schemeClr val="bg2"/>
                </a:solidFill>
              </a:rPr>
              <a:t>Krishnapillai</a:t>
            </a:r>
            <a:r>
              <a:rPr lang="en-US" sz="2000" dirty="0">
                <a:solidFill>
                  <a:schemeClr val="bg2"/>
                </a:solidFill>
              </a:rPr>
              <a:t>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Li Wang, PhD</a:t>
            </a:r>
          </a:p>
          <a:p>
            <a:r>
              <a:rPr lang="en-US" sz="2000" dirty="0">
                <a:solidFill>
                  <a:schemeClr val="bg2"/>
                </a:solidFill>
              </a:rPr>
              <a:t>Tak </a:t>
            </a:r>
            <a:r>
              <a:rPr lang="en-US" sz="2000" dirty="0" err="1">
                <a:solidFill>
                  <a:schemeClr val="bg2"/>
                </a:solidFill>
              </a:rPr>
              <a:t>Shibayama</a:t>
            </a:r>
            <a:r>
              <a:rPr lang="en-US" sz="2000" dirty="0">
                <a:solidFill>
                  <a:schemeClr val="bg2"/>
                </a:solidFill>
              </a:rPr>
              <a:t>, MSc</a:t>
            </a:r>
          </a:p>
          <a:p>
            <a:r>
              <a:rPr lang="en-US" sz="2000" dirty="0">
                <a:solidFill>
                  <a:schemeClr val="bg2"/>
                </a:solidFill>
              </a:rPr>
              <a:t>Lindsay Grenier</a:t>
            </a:r>
          </a:p>
          <a:p>
            <a:r>
              <a:rPr lang="en-US" sz="2000" dirty="0">
                <a:solidFill>
                  <a:schemeClr val="bg2"/>
                </a:solidFill>
              </a:rPr>
              <a:t>Kate Jamieson</a:t>
            </a:r>
          </a:p>
          <a:p>
            <a:r>
              <a:rPr lang="en-US" sz="2000" dirty="0">
                <a:solidFill>
                  <a:schemeClr val="bg2"/>
                </a:solidFill>
              </a:rPr>
              <a:t>Linda Duong</a:t>
            </a:r>
          </a:p>
          <a:p>
            <a:r>
              <a:rPr lang="en-US" sz="2000" dirty="0">
                <a:solidFill>
                  <a:schemeClr val="bg2"/>
                </a:solidFill>
              </a:rPr>
              <a:t>Ryan Miller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24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1FB62F-7E91-A575-5FA1-539F69FB9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A506DE2-1699-69F1-6433-6F6F3E900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EA63DA-3A51-D6A2-4AA4-DC8326256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394213F-F3A4-92AD-7F77-0AA3C6AD7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1A602D-E25B-515C-6E9D-EFDB6A832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AE202D-81B5-962D-83BA-3659E490B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0337DA-986F-894E-06BC-7996E47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4398" y="1298448"/>
            <a:ext cx="731520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Growing the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Digital World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F1199F-B2BC-CCE3-4032-8E51715FA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4397" y="4670246"/>
            <a:ext cx="6714232" cy="914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Communications technology yesterday &amp; today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9FBEF-132B-1223-2361-CF237406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135" y="6356350"/>
            <a:ext cx="153092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1BB77E8-520F-7C43-ACB0-2E62A35C4255}" type="slidenum">
              <a:rPr lang="en-US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4</a:t>
            </a:fld>
            <a:endParaRPr lang="en-US" b="1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87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F39D9-5C62-A86D-827E-CB0F54D05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  <a:r>
              <a:rPr lang="en-US" cap="none" dirty="0">
                <a:solidFill>
                  <a:schemeClr val="bg2"/>
                </a:solidFill>
              </a:rPr>
              <a:t>ow did we get here?</a:t>
            </a:r>
            <a:br>
              <a:rPr lang="en-US" cap="none" dirty="0">
                <a:solidFill>
                  <a:schemeClr val="bg2"/>
                </a:solidFill>
              </a:rPr>
            </a:br>
            <a:r>
              <a:rPr lang="en-US" sz="3200" b="1" cap="none" dirty="0">
                <a:solidFill>
                  <a:schemeClr val="accent1">
                    <a:lumMod val="50000"/>
                  </a:schemeClr>
                </a:solidFill>
              </a:rPr>
              <a:t>Communications Technology </a:t>
            </a:r>
            <a:endParaRPr lang="en-US" sz="3200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B2AEF0-5C03-4E3E-ABB1-D2B89935A005}"/>
              </a:ext>
            </a:extLst>
          </p:cNvPr>
          <p:cNvSpPr txBox="1"/>
          <p:nvPr/>
        </p:nvSpPr>
        <p:spPr>
          <a:xfrm>
            <a:off x="3535689" y="437706"/>
            <a:ext cx="818418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1837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Commercial electrical telegraph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56A01D-0181-2F5D-854C-1434EDB8BE89}"/>
              </a:ext>
            </a:extLst>
          </p:cNvPr>
          <p:cNvSpPr txBox="1"/>
          <p:nvPr/>
        </p:nvSpPr>
        <p:spPr>
          <a:xfrm>
            <a:off x="3535689" y="944481"/>
            <a:ext cx="818418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1867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Telephone patented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A936CE-9FB5-63A1-9976-0BB9BCC3B24B}"/>
              </a:ext>
            </a:extLst>
          </p:cNvPr>
          <p:cNvSpPr txBox="1"/>
          <p:nvPr/>
        </p:nvSpPr>
        <p:spPr>
          <a:xfrm>
            <a:off x="3535690" y="1451256"/>
            <a:ext cx="818418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1900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Commercial radio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A9905F-EF6D-D32E-51B5-BD6E1EF1B2C1}"/>
              </a:ext>
            </a:extLst>
          </p:cNvPr>
          <p:cNvSpPr txBox="1"/>
          <p:nvPr/>
        </p:nvSpPr>
        <p:spPr>
          <a:xfrm>
            <a:off x="3535690" y="1958031"/>
            <a:ext cx="818418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1911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Airmail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E1610-9823-C081-3D2A-E0D94D401574}"/>
              </a:ext>
            </a:extLst>
          </p:cNvPr>
          <p:cNvSpPr txBox="1"/>
          <p:nvPr/>
        </p:nvSpPr>
        <p:spPr>
          <a:xfrm>
            <a:off x="3535688" y="2464806"/>
            <a:ext cx="818417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1965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TV broadcasts in colour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F48EBB-870F-F185-E574-E3EDF0696C5D}"/>
              </a:ext>
            </a:extLst>
          </p:cNvPr>
          <p:cNvSpPr txBox="1"/>
          <p:nvPr/>
        </p:nvSpPr>
        <p:spPr>
          <a:xfrm>
            <a:off x="3535689" y="2971581"/>
            <a:ext cx="818416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1967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“The internet” (TCP/IP)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D784E-B9D4-F169-477F-C01279E2675F}"/>
              </a:ext>
            </a:extLst>
          </p:cNvPr>
          <p:cNvSpPr txBox="1"/>
          <p:nvPr/>
        </p:nvSpPr>
        <p:spPr>
          <a:xfrm>
            <a:off x="3535690" y="3478356"/>
            <a:ext cx="818416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1983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Apple Personal Computer; Motorola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DynaTAC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mobile phone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5EA67D-F8D1-13B4-C0AA-34D0ECC12A16}"/>
              </a:ext>
            </a:extLst>
          </p:cNvPr>
          <p:cNvSpPr txBox="1"/>
          <p:nvPr/>
        </p:nvSpPr>
        <p:spPr>
          <a:xfrm>
            <a:off x="3535690" y="3985131"/>
            <a:ext cx="818416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1991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World Wide Web (http)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DB56F3-EEFF-F23F-F9C4-D7495D7AE67B}"/>
              </a:ext>
            </a:extLst>
          </p:cNvPr>
          <p:cNvSpPr txBox="1"/>
          <p:nvPr/>
        </p:nvSpPr>
        <p:spPr>
          <a:xfrm>
            <a:off x="3535691" y="4491906"/>
            <a:ext cx="8184171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1999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BlackBerry Personal Digital Assistant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CCEB58-CA77-E49F-8FD4-1AF971A65099}"/>
              </a:ext>
            </a:extLst>
          </p:cNvPr>
          <p:cNvSpPr txBox="1"/>
          <p:nvPr/>
        </p:nvSpPr>
        <p:spPr>
          <a:xfrm>
            <a:off x="3535690" y="4998681"/>
            <a:ext cx="8184179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2005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YouTube debuts;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</a:rPr>
              <a:t>videochat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in instant messenger services with webcams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BC1BDB-CA48-A022-AE0D-C4561E87AADF}"/>
              </a:ext>
            </a:extLst>
          </p:cNvPr>
          <p:cNvSpPr txBox="1"/>
          <p:nvPr/>
        </p:nvSpPr>
        <p:spPr>
          <a:xfrm>
            <a:off x="3535689" y="5505456"/>
            <a:ext cx="8184170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2007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Apple iPhone; Netflix on-demand video streaming launches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D3F905-B55E-1E27-CDDE-7B7CEF36081F}"/>
              </a:ext>
            </a:extLst>
          </p:cNvPr>
          <p:cNvSpPr txBox="1"/>
          <p:nvPr/>
        </p:nvSpPr>
        <p:spPr>
          <a:xfrm>
            <a:off x="3535690" y="6012228"/>
            <a:ext cx="8184167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2010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 Apple iPad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20DBE8E-4CA9-F849-ED7B-708E3404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1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" grpId="0" animBg="1"/>
      <p:bldP spid="12" grpId="0" animBg="1"/>
      <p:bldP spid="11" grpId="0" animBg="1"/>
      <p:bldP spid="13" grpId="0" animBg="1"/>
      <p:bldP spid="10" grpId="0" animBg="1"/>
      <p:bldP spid="19" grpId="0" animBg="1"/>
      <p:bldP spid="17" grpId="0" animBg="1"/>
      <p:bldP spid="18" grpId="0" animBg="1"/>
      <p:bldP spid="16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4584A-0A27-DC36-D3E6-AB2761E2C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7F48-833C-F4FA-2369-B93596B76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>
                <a:solidFill>
                  <a:schemeClr val="bg2"/>
                </a:solidFill>
              </a:rPr>
              <a:t>H</a:t>
            </a:r>
            <a:r>
              <a:rPr lang="en-US" cap="none" dirty="0">
                <a:solidFill>
                  <a:schemeClr val="bg2"/>
                </a:solidFill>
              </a:rPr>
              <a:t>ow did we get here?</a:t>
            </a:r>
            <a:br>
              <a:rPr lang="en-US" cap="none" dirty="0">
                <a:solidFill>
                  <a:schemeClr val="bg2"/>
                </a:solidFill>
              </a:rPr>
            </a:br>
            <a:r>
              <a:rPr lang="en-US" sz="3200" b="1" cap="none" dirty="0">
                <a:solidFill>
                  <a:schemeClr val="accent1">
                    <a:lumMod val="50000"/>
                  </a:schemeClr>
                </a:solidFill>
              </a:rPr>
              <a:t>Communications</a:t>
            </a:r>
            <a:r>
              <a:rPr lang="en-US" sz="3200" cap="none" dirty="0">
                <a:solidFill>
                  <a:schemeClr val="bg2"/>
                </a:solidFill>
              </a:rPr>
              <a:t>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Platforms</a:t>
            </a:r>
            <a:endParaRPr lang="en-US" sz="3200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AB60B-045E-9E8B-1465-3BB598855FCB}"/>
              </a:ext>
            </a:extLst>
          </p:cNvPr>
          <p:cNvSpPr txBox="1"/>
          <p:nvPr/>
        </p:nvSpPr>
        <p:spPr>
          <a:xfrm>
            <a:off x="3535676" y="1406676"/>
            <a:ext cx="8184186" cy="461665"/>
          </a:xfrm>
          <a:prstGeom prst="rect">
            <a:avLst/>
          </a:prstGeom>
          <a:solidFill>
            <a:srgbClr val="FCF0F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2010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Instagram, Pinterest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6DC05F-ED40-1AC5-4282-4846A17B88D4}"/>
              </a:ext>
            </a:extLst>
          </p:cNvPr>
          <p:cNvSpPr txBox="1"/>
          <p:nvPr/>
        </p:nvSpPr>
        <p:spPr>
          <a:xfrm>
            <a:off x="3535664" y="3207369"/>
            <a:ext cx="8184185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2015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Discord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04BFCA-3AE1-144C-2851-519DF8F68E6B}"/>
              </a:ext>
            </a:extLst>
          </p:cNvPr>
          <p:cNvSpPr txBox="1"/>
          <p:nvPr/>
        </p:nvSpPr>
        <p:spPr>
          <a:xfrm>
            <a:off x="3535655" y="2607138"/>
            <a:ext cx="8184181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2013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8chan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57D55F-2F1A-29E3-36CC-C6369C8C25B3}"/>
              </a:ext>
            </a:extLst>
          </p:cNvPr>
          <p:cNvSpPr txBox="1"/>
          <p:nvPr/>
        </p:nvSpPr>
        <p:spPr>
          <a:xfrm>
            <a:off x="3535665" y="4407831"/>
            <a:ext cx="8184167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2016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TikTok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70C93A-B404-C205-C40F-78AA3709DDC1}"/>
              </a:ext>
            </a:extLst>
          </p:cNvPr>
          <p:cNvSpPr txBox="1"/>
          <p:nvPr/>
        </p:nvSpPr>
        <p:spPr>
          <a:xfrm>
            <a:off x="3535676" y="2006907"/>
            <a:ext cx="8184167" cy="461665"/>
          </a:xfrm>
          <a:prstGeom prst="rect">
            <a:avLst/>
          </a:prstGeom>
          <a:solidFill>
            <a:srgbClr val="FCF0F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2011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snapchat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036FEE-E42E-557D-6B73-240D2D3DE693}"/>
              </a:ext>
            </a:extLst>
          </p:cNvPr>
          <p:cNvSpPr txBox="1"/>
          <p:nvPr/>
        </p:nvSpPr>
        <p:spPr>
          <a:xfrm>
            <a:off x="3535690" y="806445"/>
            <a:ext cx="8184167" cy="461665"/>
          </a:xfrm>
          <a:prstGeom prst="rect">
            <a:avLst/>
          </a:prstGeom>
          <a:solidFill>
            <a:srgbClr val="FCF0F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2006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Facebook, twitter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164375-76B2-20EF-9A1A-5AF559D3C502}"/>
              </a:ext>
            </a:extLst>
          </p:cNvPr>
          <p:cNvSpPr txBox="1"/>
          <p:nvPr/>
        </p:nvSpPr>
        <p:spPr>
          <a:xfrm>
            <a:off x="3535658" y="5608293"/>
            <a:ext cx="8184179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2022 </a:t>
            </a:r>
            <a:r>
              <a:rPr lang="en-US" sz="2000" dirty="0">
                <a:solidFill>
                  <a:srgbClr val="000000"/>
                </a:solidFill>
              </a:rPr>
              <a:t>ChatGPT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33ED0E-574A-B154-AB19-1304DEB22CEB}"/>
              </a:ext>
            </a:extLst>
          </p:cNvPr>
          <p:cNvSpPr txBox="1"/>
          <p:nvPr/>
        </p:nvSpPr>
        <p:spPr>
          <a:xfrm>
            <a:off x="3535660" y="3807600"/>
            <a:ext cx="8184167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mid-2010’s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“influencer” becomes a lucrative job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349EF81-F8E0-82F1-3643-D815A958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FAD6E3-0417-0E65-F562-D1B1816BD50D}"/>
              </a:ext>
            </a:extLst>
          </p:cNvPr>
          <p:cNvSpPr txBox="1"/>
          <p:nvPr/>
        </p:nvSpPr>
        <p:spPr>
          <a:xfrm>
            <a:off x="3535649" y="5008062"/>
            <a:ext cx="818417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2022 </a:t>
            </a:r>
            <a:r>
              <a:rPr lang="en-US" sz="2000" dirty="0">
                <a:solidFill>
                  <a:srgbClr val="000000"/>
                </a:solidFill>
              </a:rPr>
              <a:t>twitter becomes X</a:t>
            </a:r>
          </a:p>
        </p:txBody>
      </p:sp>
    </p:spTree>
    <p:extLst>
      <p:ext uri="{BB962C8B-B14F-4D97-AF65-F5344CB8AC3E}">
        <p14:creationId xmlns:p14="http://schemas.microsoft.com/office/powerpoint/2010/main" val="246933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12" grpId="0" animBg="1"/>
      <p:bldP spid="13" grpId="0" animBg="1"/>
      <p:bldP spid="10" grpId="0" animBg="1"/>
      <p:bldP spid="19" grpId="0" animBg="1"/>
      <p:bldP spid="18" grpId="0" animBg="1"/>
      <p:bldP spid="2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B5133-78DE-F537-7E57-51FADD54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Screens today</a:t>
            </a:r>
            <a:br>
              <a:rPr lang="en-US" cap="none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Uptake</a:t>
            </a:r>
            <a:endParaRPr lang="en-US" sz="32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FF680E-4DCD-BF28-6D02-5BFF9267D2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431319"/>
              </p:ext>
            </p:extLst>
          </p:nvPr>
        </p:nvGraphicFramePr>
        <p:xfrm>
          <a:off x="2431478" y="2131100"/>
          <a:ext cx="5764804" cy="4035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B8463BD7-B240-EB3C-1951-EE65FFD421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873904"/>
              </p:ext>
            </p:extLst>
          </p:nvPr>
        </p:nvGraphicFramePr>
        <p:xfrm>
          <a:off x="6684819" y="2131099"/>
          <a:ext cx="5764804" cy="4035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Graphic 12" descr="Earth globe Americas">
            <a:extLst>
              <a:ext uri="{FF2B5EF4-FFF2-40B4-BE49-F238E27FC236}">
                <a16:creationId xmlns:a16="http://schemas.microsoft.com/office/drawing/2014/main" id="{764CB8D5-F102-E676-39EE-188080D281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52328" y="3187478"/>
            <a:ext cx="1923103" cy="1923102"/>
          </a:xfrm>
          <a:prstGeom prst="rect">
            <a:avLst/>
          </a:prstGeom>
        </p:spPr>
      </p:pic>
      <p:pic>
        <p:nvPicPr>
          <p:cNvPr id="15" name="Graphic 14" descr="Earth globe Africa and Europe">
            <a:extLst>
              <a:ext uri="{FF2B5EF4-FFF2-40B4-BE49-F238E27FC236}">
                <a16:creationId xmlns:a16="http://schemas.microsoft.com/office/drawing/2014/main" id="{79E57E4C-9ED6-9F97-6386-95571B8B2E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11704" y="3199340"/>
            <a:ext cx="1911240" cy="19112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E91E53-B8F4-156D-DE7F-E9712CA10410}"/>
              </a:ext>
            </a:extLst>
          </p:cNvPr>
          <p:cNvSpPr txBox="1"/>
          <p:nvPr/>
        </p:nvSpPr>
        <p:spPr>
          <a:xfrm>
            <a:off x="7593668" y="1433267"/>
            <a:ext cx="39471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Global Internet Access </a:t>
            </a:r>
          </a:p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2023</a:t>
            </a:r>
            <a:r>
              <a:rPr lang="en-US" sz="3200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8D74DC-32B8-3848-218B-31B80100C33F}"/>
              </a:ext>
            </a:extLst>
          </p:cNvPr>
          <p:cNvSpPr txBox="1"/>
          <p:nvPr/>
        </p:nvSpPr>
        <p:spPr>
          <a:xfrm>
            <a:off x="3618606" y="940825"/>
            <a:ext cx="35207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Global Smartphone </a:t>
            </a:r>
            <a:br>
              <a:rPr lang="en-US" sz="3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Ownership </a:t>
            </a:r>
          </a:p>
          <a:p>
            <a:pPr algn="ctr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2023</a:t>
            </a:r>
            <a:r>
              <a:rPr lang="en-US" sz="3200" baseline="30000" dirty="0">
                <a:solidFill>
                  <a:schemeClr val="bg2">
                    <a:lumMod val="10000"/>
                  </a:schemeClr>
                </a:solidFill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C9A9FE-DCC7-A3EA-5518-71C45844669A}"/>
              </a:ext>
            </a:extLst>
          </p:cNvPr>
          <p:cNvSpPr txBox="1"/>
          <p:nvPr/>
        </p:nvSpPr>
        <p:spPr>
          <a:xfrm>
            <a:off x="1" y="6373086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The Lancet Regional Health-Americas. Screen violence: a real threat to mental health in children and adolescents. Lancet Reg Health Am. 2023 Mar 9;19:100473. </a:t>
            </a:r>
            <a:r>
              <a:rPr lang="en-GB" sz="1000" b="0" i="0" u="none" strike="noStrike" dirty="0" err="1">
                <a:solidFill>
                  <a:schemeClr val="accent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doi</a:t>
            </a:r>
            <a:r>
              <a:rPr lang="en-GB" sz="10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: 10.1016/j.lana.2023.100473. PMID: 36950035; PMCID: PMC10025407.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www.statista.com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/statistics/617136/digital-population-worldwide/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160C4-F8D3-AE9B-2C2C-DEBD797AF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77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4BD41F-530C-513F-66E6-009283A60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cap="none" dirty="0"/>
              <a:t>creens today</a:t>
            </a:r>
            <a:br>
              <a:rPr lang="en-US" cap="none" dirty="0"/>
            </a:b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n-US" sz="3200" b="1" cap="none" dirty="0">
                <a:solidFill>
                  <a:schemeClr val="accent1">
                    <a:lumMod val="50000"/>
                  </a:schemeClr>
                </a:solidFill>
              </a:rPr>
              <a:t>enefits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711E5F-7832-B43A-C7D4-843458225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5383" y="165318"/>
            <a:ext cx="3960000" cy="4836988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b"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Entertainment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Relieve stress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Regulate boredom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Increase productivity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Learn new skills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Access to information resources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Stay connected to family &amp; friends</a:t>
            </a:r>
          </a:p>
        </p:txBody>
      </p:sp>
      <p:pic>
        <p:nvPicPr>
          <p:cNvPr id="3" name="Graphic 2" descr="Thumbs up sign">
            <a:extLst>
              <a:ext uri="{FF2B5EF4-FFF2-40B4-BE49-F238E27FC236}">
                <a16:creationId xmlns:a16="http://schemas.microsoft.com/office/drawing/2014/main" id="{52A24DB3-814C-DBED-DE98-B4B1EA8C7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57484" y="220730"/>
            <a:ext cx="537784" cy="537784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6E80108-B58E-1271-DE59-75C0752A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8</a:t>
            </a:fld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802375-AB03-7A07-9770-9DCDB6AD9314}"/>
              </a:ext>
            </a:extLst>
          </p:cNvPr>
          <p:cNvSpPr/>
          <p:nvPr/>
        </p:nvSpPr>
        <p:spPr>
          <a:xfrm>
            <a:off x="7697769" y="184162"/>
            <a:ext cx="3960000" cy="583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Watching movies, listening to music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3346015-ED68-CBFB-082E-A76DBC8E3323}"/>
              </a:ext>
            </a:extLst>
          </p:cNvPr>
          <p:cNvSpPr/>
          <p:nvPr/>
        </p:nvSpPr>
        <p:spPr>
          <a:xfrm>
            <a:off x="7697769" y="838539"/>
            <a:ext cx="3960000" cy="12789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Meditation apps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Nature scenes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Distraction during difficult conditions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83A8462-AE14-56CA-AA63-870B88780103}"/>
              </a:ext>
            </a:extLst>
          </p:cNvPr>
          <p:cNvSpPr/>
          <p:nvPr/>
        </p:nvSpPr>
        <p:spPr>
          <a:xfrm>
            <a:off x="7697769" y="6285173"/>
            <a:ext cx="3960000" cy="58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Text messages, email, video-chat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AC76C15-F4D8-C5AA-BF1C-BCDE89ED7CA4}"/>
              </a:ext>
            </a:extLst>
          </p:cNvPr>
          <p:cNvSpPr/>
          <p:nvPr/>
        </p:nvSpPr>
        <p:spPr>
          <a:xfrm>
            <a:off x="7697769" y="4613335"/>
            <a:ext cx="3960000" cy="8455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Learn a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How-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to’s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on YouTube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706C356-0CBC-D4D3-9CDC-123E98F28EC9}"/>
              </a:ext>
            </a:extLst>
          </p:cNvPr>
          <p:cNvSpPr/>
          <p:nvPr/>
        </p:nvSpPr>
        <p:spPr>
          <a:xfrm>
            <a:off x="7697769" y="5580427"/>
            <a:ext cx="3960000" cy="583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News, research databases, 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wikipedia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B5409F1-55E8-343D-141C-50360ADFAAD2}"/>
              </a:ext>
            </a:extLst>
          </p:cNvPr>
          <p:cNvSpPr/>
          <p:nvPr/>
        </p:nvSpPr>
        <p:spPr>
          <a:xfrm>
            <a:off x="7697769" y="2238960"/>
            <a:ext cx="3960000" cy="712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Something to do while waiting in </a:t>
            </a:r>
            <a:br>
              <a:rPr lang="en-US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line-ups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1A90B22-741D-8C9D-F527-8D4C85811E2E}"/>
              </a:ext>
            </a:extLst>
          </p:cNvPr>
          <p:cNvSpPr/>
          <p:nvPr/>
        </p:nvSpPr>
        <p:spPr>
          <a:xfrm>
            <a:off x="7697769" y="3073230"/>
            <a:ext cx="3960000" cy="14185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Work productivity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Work from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Online shopping/delivery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Online banking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0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1D0B7-FFD1-9209-7432-3829F1FE2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894282-52D8-6D49-1D06-0249C3DAF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cap="none" dirty="0"/>
              <a:t>creens today</a:t>
            </a:r>
            <a:r>
              <a:rPr lang="en-US" b="1" cap="non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sz="3200" b="1" cap="none" dirty="0">
                <a:solidFill>
                  <a:schemeClr val="accent1">
                    <a:lumMod val="50000"/>
                  </a:schemeClr>
                </a:solidFill>
              </a:rPr>
              <a:t>arms</a:t>
            </a:r>
            <a:endParaRPr lang="en-US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F7071C8-24A7-4C13-DC2B-ADC07FE0D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16049" y="394447"/>
            <a:ext cx="3960000" cy="6463553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b">
            <a:no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n-US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Decrease face-to-face interactions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Distraction during tasks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Phubbing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 err="1">
                <a:solidFill>
                  <a:schemeClr val="bg2">
                    <a:lumMod val="10000"/>
                  </a:schemeClr>
                </a:solidFill>
              </a:rPr>
              <a:t>Technoference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Sexting, online grooming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Rumors, propaganda, </a:t>
            </a:r>
            <a:br>
              <a:rPr lang="en-US" sz="2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misinformation, disinformation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Addiction/dependence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Developmental delays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Displacing other activities (sleep, physical activity)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Physical health problems</a:t>
            </a:r>
          </a:p>
        </p:txBody>
      </p:sp>
      <p:pic>
        <p:nvPicPr>
          <p:cNvPr id="5" name="Graphic 4" descr="Thumbs up sign">
            <a:extLst>
              <a:ext uri="{FF2B5EF4-FFF2-40B4-BE49-F238E27FC236}">
                <a16:creationId xmlns:a16="http://schemas.microsoft.com/office/drawing/2014/main" id="{933D7F9A-3E00-5326-CD74-283B482AD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9358476" y="544001"/>
            <a:ext cx="537784" cy="549588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8F4C5E9-B836-50C6-8B48-7F660378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B77E8-520F-7C43-ACB0-2E62A35C4255}" type="slidenum">
              <a:rPr lang="en-US" smtClean="0"/>
              <a:t>9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592EF5-D8B2-DDC4-3AAA-F9134DF130F6}"/>
              </a:ext>
            </a:extLst>
          </p:cNvPr>
          <p:cNvSpPr/>
          <p:nvPr/>
        </p:nvSpPr>
        <p:spPr>
          <a:xfrm>
            <a:off x="3615085" y="16747"/>
            <a:ext cx="3960000" cy="8424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Phubbing: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disrupting an in-person interaction to engage in a virtual interaction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65E93B-90EC-69E2-658E-4A2353C04490}"/>
              </a:ext>
            </a:extLst>
          </p:cNvPr>
          <p:cNvSpPr/>
          <p:nvPr/>
        </p:nvSpPr>
        <p:spPr>
          <a:xfrm>
            <a:off x="3615085" y="949859"/>
            <a:ext cx="3960000" cy="996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Technoference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difficulty doing or completing tasks because of interruptions from notifications on a device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6E4C38-E12D-D1EE-F035-E351F6501C28}"/>
              </a:ext>
            </a:extLst>
          </p:cNvPr>
          <p:cNvSpPr/>
          <p:nvPr/>
        </p:nvSpPr>
        <p:spPr>
          <a:xfrm>
            <a:off x="3615085" y="6295644"/>
            <a:ext cx="3960000" cy="577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Disinformation: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false information deliberately spread to deceive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365B91-8B1A-1101-2311-DD9EB59D06A7}"/>
              </a:ext>
            </a:extLst>
          </p:cNvPr>
          <p:cNvSpPr/>
          <p:nvPr/>
        </p:nvSpPr>
        <p:spPr>
          <a:xfrm>
            <a:off x="3615085" y="5622884"/>
            <a:ext cx="3960000" cy="58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Misinformation: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incorrect or misleading information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B07036-DEA6-ED56-5FFF-059AB1786812}"/>
              </a:ext>
            </a:extLst>
          </p:cNvPr>
          <p:cNvSpPr/>
          <p:nvPr/>
        </p:nvSpPr>
        <p:spPr>
          <a:xfrm>
            <a:off x="3615085" y="4113441"/>
            <a:ext cx="3960000" cy="4743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Rumors: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info not attributable to a source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5CAA78-3301-878A-187A-6825CE19A91A}"/>
              </a:ext>
            </a:extLst>
          </p:cNvPr>
          <p:cNvSpPr/>
          <p:nvPr/>
        </p:nvSpPr>
        <p:spPr>
          <a:xfrm>
            <a:off x="3615085" y="4678511"/>
            <a:ext cx="3960000" cy="853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Propaganda: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biased or misleading information to promote a political point of view or cause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9AE43D-A844-06D0-0751-3143BD71092E}"/>
              </a:ext>
            </a:extLst>
          </p:cNvPr>
          <p:cNvSpPr/>
          <p:nvPr/>
        </p:nvSpPr>
        <p:spPr>
          <a:xfrm>
            <a:off x="3595681" y="2036878"/>
            <a:ext cx="3960000" cy="712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Sexting: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sending sexually explicit photos or messages on a mobile device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93384C-A2B4-CAC5-E14D-64291A37488E}"/>
              </a:ext>
            </a:extLst>
          </p:cNvPr>
          <p:cNvSpPr/>
          <p:nvPr/>
        </p:nvSpPr>
        <p:spPr>
          <a:xfrm>
            <a:off x="3595681" y="2840372"/>
            <a:ext cx="3960000" cy="11823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Online grooming: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adult who builds an emotional and trusting relationship with children through online platforms to exploit and abuse them</a:t>
            </a:r>
          </a:p>
        </p:txBody>
      </p:sp>
    </p:spTree>
    <p:extLst>
      <p:ext uri="{BB962C8B-B14F-4D97-AF65-F5344CB8AC3E}">
        <p14:creationId xmlns:p14="http://schemas.microsoft.com/office/powerpoint/2010/main" val="327353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Frame">
  <a:themeElements>
    <a:clrScheme name="Custom 1">
      <a:dk1>
        <a:srgbClr val="9CCF64"/>
      </a:dk1>
      <a:lt1>
        <a:srgbClr val="F5D2B7"/>
      </a:lt1>
      <a:dk2>
        <a:srgbClr val="E06F89"/>
      </a:dk2>
      <a:lt2>
        <a:srgbClr val="FDFDFD"/>
      </a:lt2>
      <a:accent1>
        <a:srgbClr val="7EC2B0"/>
      </a:accent1>
      <a:accent2>
        <a:srgbClr val="BB2648"/>
      </a:accent2>
      <a:accent3>
        <a:srgbClr val="EC5525"/>
      </a:accent3>
      <a:accent4>
        <a:srgbClr val="771E25"/>
      </a:accent4>
      <a:accent5>
        <a:srgbClr val="E9C100"/>
      </a:accent5>
      <a:accent6>
        <a:srgbClr val="6B7CB8"/>
      </a:accent6>
      <a:hlink>
        <a:srgbClr val="80E4BC"/>
      </a:hlink>
      <a:folHlink>
        <a:srgbClr val="C65D5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{6283CEA7-701F-8648-BDA7-9645B6E4CA7E}tf10001124</Template>
  <TotalTime>0</TotalTime>
  <Words>2581</Words>
  <Application>Microsoft Office PowerPoint</Application>
  <PresentationFormat>Breitbild</PresentationFormat>
  <Paragraphs>469</Paragraphs>
  <Slides>31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8" baseType="lpstr">
      <vt:lpstr>Arial</vt:lpstr>
      <vt:lpstr>Calibri</vt:lpstr>
      <vt:lpstr>Guardian TextSans Web</vt:lpstr>
      <vt:lpstr>Roboto</vt:lpstr>
      <vt:lpstr>Tw Cen MT</vt:lpstr>
      <vt:lpstr>Wingdings 2</vt:lpstr>
      <vt:lpstr>Frame</vt:lpstr>
      <vt:lpstr>From Growing the Digital World … to Growing Up in the Digital World</vt:lpstr>
      <vt:lpstr>Disclosures</vt:lpstr>
      <vt:lpstr>Agenda</vt:lpstr>
      <vt:lpstr>Growing the  Digital World</vt:lpstr>
      <vt:lpstr>How did we get here? Communications Technology </vt:lpstr>
      <vt:lpstr>How did we get here? Communications Platforms</vt:lpstr>
      <vt:lpstr>Screens today Uptake</vt:lpstr>
      <vt:lpstr>Screens today Benefits</vt:lpstr>
      <vt:lpstr>Screens today Harms</vt:lpstr>
      <vt:lpstr>Screens today Guidelines</vt:lpstr>
      <vt:lpstr>Screens today Regulation</vt:lpstr>
      <vt:lpstr>PowerPoint-Präsentation</vt:lpstr>
      <vt:lpstr>Screens today Research</vt:lpstr>
      <vt:lpstr>Growing the  Digital World </vt:lpstr>
      <vt:lpstr>Growing Up in the  Digital World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Growing up  in the  Digital World </vt:lpstr>
      <vt:lpstr>Living in the  Digital World</vt:lpstr>
      <vt:lpstr>Living in the Digital World Individuals</vt:lpstr>
      <vt:lpstr>Living in the Digital World Family Level: younger kids </vt:lpstr>
      <vt:lpstr>Living in the Digital World Researchers</vt:lpstr>
      <vt:lpstr>Living in the Digital World Clinicians</vt:lpstr>
      <vt:lpstr>Living in the Digital World Policy-makers</vt:lpstr>
      <vt:lpstr>Thank you ! Merci ! 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Smarter Screen Strategies</dc:title>
  <dc:creator>Katherine Cost</dc:creator>
  <cp:lastModifiedBy>Eliane Fischer</cp:lastModifiedBy>
  <cp:revision>386</cp:revision>
  <cp:lastPrinted>2024-12-10T15:10:22Z</cp:lastPrinted>
  <dcterms:created xsi:type="dcterms:W3CDTF">2023-04-25T14:06:10Z</dcterms:created>
  <dcterms:modified xsi:type="dcterms:W3CDTF">2024-12-23T15:14:45Z</dcterms:modified>
</cp:coreProperties>
</file>